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Proxima Nova"/>
      <p:regular r:id="rId73"/>
      <p:bold r:id="rId74"/>
      <p:italic r:id="rId75"/>
      <p:boldItalic r:id="rId76"/>
    </p:embeddedFont>
    <p:embeddedFont>
      <p:font typeface="Roboto"/>
      <p:regular r:id="rId77"/>
      <p:bold r:id="rId78"/>
      <p:italic r:id="rId79"/>
      <p:boldItalic r:id="rId80"/>
    </p:embeddedFont>
    <p:embeddedFont>
      <p:font typeface="Nunito"/>
      <p:regular r:id="rId81"/>
      <p:bold r:id="rId82"/>
      <p:italic r:id="rId83"/>
      <p:boldItalic r:id="rId84"/>
    </p:embeddedFont>
    <p:embeddedFont>
      <p:font typeface="Montserrat"/>
      <p:regular r:id="rId85"/>
      <p:bold r:id="rId86"/>
      <p:italic r:id="rId87"/>
      <p:boldItalic r:id="rId88"/>
    </p:embeddedFont>
    <p:embeddedFont>
      <p:font typeface="Google Sans Medium"/>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Nunito-boldItalic.fntdata"/><Relationship Id="rId83" Type="http://schemas.openxmlformats.org/officeDocument/2006/relationships/font" Target="fonts/Nunito-italic.fntdata"/><Relationship Id="rId42" Type="http://schemas.openxmlformats.org/officeDocument/2006/relationships/slide" Target="slides/slide38.xml"/><Relationship Id="rId86" Type="http://schemas.openxmlformats.org/officeDocument/2006/relationships/font" Target="fonts/Montserrat-bold.fntdata"/><Relationship Id="rId41" Type="http://schemas.openxmlformats.org/officeDocument/2006/relationships/slide" Target="slides/slide37.xml"/><Relationship Id="rId85" Type="http://schemas.openxmlformats.org/officeDocument/2006/relationships/font" Target="fonts/Montserrat-regular.fntdata"/><Relationship Id="rId44" Type="http://schemas.openxmlformats.org/officeDocument/2006/relationships/slide" Target="slides/slide40.xml"/><Relationship Id="rId88" Type="http://schemas.openxmlformats.org/officeDocument/2006/relationships/font" Target="fonts/Montserrat-boldItalic.fntdata"/><Relationship Id="rId43" Type="http://schemas.openxmlformats.org/officeDocument/2006/relationships/slide" Target="slides/slide39.xml"/><Relationship Id="rId87" Type="http://schemas.openxmlformats.org/officeDocument/2006/relationships/font" Target="fonts/Montserrat-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GoogleSansMedium-regular.fntdata"/><Relationship Id="rId80" Type="http://schemas.openxmlformats.org/officeDocument/2006/relationships/font" Target="fonts/Roboto-boldItalic.fntdata"/><Relationship Id="rId82" Type="http://schemas.openxmlformats.org/officeDocument/2006/relationships/font" Target="fonts/Nunito-bold.fntdata"/><Relationship Id="rId81"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roximaNova-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ProximaNova-italic.fntdata"/><Relationship Id="rId30" Type="http://schemas.openxmlformats.org/officeDocument/2006/relationships/slide" Target="slides/slide26.xml"/><Relationship Id="rId74" Type="http://schemas.openxmlformats.org/officeDocument/2006/relationships/font" Target="fonts/ProximaNova-bold.fntdata"/><Relationship Id="rId33" Type="http://schemas.openxmlformats.org/officeDocument/2006/relationships/slide" Target="slides/slide29.xml"/><Relationship Id="rId77" Type="http://schemas.openxmlformats.org/officeDocument/2006/relationships/font" Target="fonts/Roboto-regular.fntdata"/><Relationship Id="rId32" Type="http://schemas.openxmlformats.org/officeDocument/2006/relationships/slide" Target="slides/slide28.xml"/><Relationship Id="rId76" Type="http://schemas.openxmlformats.org/officeDocument/2006/relationships/font" Target="fonts/ProximaNova-boldItalic.fntdata"/><Relationship Id="rId35" Type="http://schemas.openxmlformats.org/officeDocument/2006/relationships/slide" Target="slides/slide31.xml"/><Relationship Id="rId79" Type="http://schemas.openxmlformats.org/officeDocument/2006/relationships/font" Target="fonts/Roboto-italic.fntdata"/><Relationship Id="rId34" Type="http://schemas.openxmlformats.org/officeDocument/2006/relationships/slide" Target="slides/slide30.xml"/><Relationship Id="rId78" Type="http://schemas.openxmlformats.org/officeDocument/2006/relationships/font" Target="fonts/Roboto-bold.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GoogleSansMedium-italic.fntdata"/><Relationship Id="rId90" Type="http://schemas.openxmlformats.org/officeDocument/2006/relationships/font" Target="fonts/GoogleSansMedium-bold.fntdata"/><Relationship Id="rId92" Type="http://schemas.openxmlformats.org/officeDocument/2006/relationships/font" Target="fonts/GoogleSansMedium-bold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q8vaHn2VA09okFohHVOLbH_q8C4c-zAd?usp=sha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Rainmaker1973/status/1391021971543142406?s=20"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oogle_LLC" TargetMode="External"/><Relationship Id="rId3" Type="http://schemas.openxmlformats.org/officeDocument/2006/relationships/hyperlink" Target="https://en.wikipedia.org/wiki/Data_science" TargetMode="External"/><Relationship Id="rId4" Type="http://schemas.openxmlformats.org/officeDocument/2006/relationships/hyperlink" Target="https://en.wikipedia.org/wiki/Machine_learning" TargetMode="External"/><Relationship Id="rId5" Type="http://schemas.openxmlformats.org/officeDocument/2006/relationships/hyperlink" Target="https://en.wikipedia.org/wiki/Jeremy_Howard_(entrepreneur)" TargetMode="External"/><Relationship Id="rId6" Type="http://schemas.openxmlformats.org/officeDocument/2006/relationships/hyperlink" Target="https://en.wikipedia.org/wiki/Nicholas_Gruen" TargetMode="External"/><Relationship Id="rId7" Type="http://schemas.openxmlformats.org/officeDocument/2006/relationships/hyperlink" Target="https://en.wikipedia.org/wiki/Max_Levchin" TargetMode="External"/><Relationship Id="rId8" Type="http://schemas.openxmlformats.org/officeDocument/2006/relationships/hyperlink" Target="https://en.wikipedia.org/wiki/Kaggle"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0a83e2d07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10a83e2d07_4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0a83e2d07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110a83e2d07_4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0a83e2d07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10a83e2d07_4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Todas nuestras clases seguirán una estructura similar a lo largo del curso</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0a83e2d07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10a83e2d07_4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0a83e2d07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10a83e2d07_4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Compartir la carpeta con las presentaciones por chat de Slack y de Zoom: </a:t>
            </a:r>
            <a:r>
              <a:rPr lang="en" u="sng">
                <a:solidFill>
                  <a:schemeClr val="hlink"/>
                </a:solidFill>
                <a:hlinkClick r:id="rId2"/>
              </a:rPr>
              <a:t>https://drive.google.com/drive/folders/1q8vaHn2VA09okFohHVOLbH_q8C4c-zAd?usp=sharing</a:t>
            </a:r>
            <a:endParaRPr/>
          </a:p>
          <a:p>
            <a:pPr indent="0" lvl="0" marL="0" rtl="0" algn="l">
              <a:lnSpc>
                <a:spcPct val="100000"/>
              </a:lnSpc>
              <a:spcBef>
                <a:spcPts val="0"/>
              </a:spcBef>
              <a:spcAft>
                <a:spcPts val="0"/>
              </a:spcAft>
              <a:buSzPts val="1100"/>
              <a:buNone/>
            </a:pPr>
            <a:r>
              <a:rPr lang="en"/>
              <a:t>Abrir el enlace y darles un vista general de como se ve. Las grabaciones se suben una vez terminada la clase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0a83e2d07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0a83e2d07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000">
                <a:solidFill>
                  <a:schemeClr val="dk1"/>
                </a:solidFill>
                <a:highlight>
                  <a:srgbClr val="FFFFFF"/>
                </a:highlight>
                <a:latin typeface="Roboto"/>
                <a:ea typeface="Roboto"/>
                <a:cs typeface="Roboto"/>
                <a:sym typeface="Roboto"/>
              </a:rPr>
              <a:t>¿Cómo formular buenas preguntas?, Introducción a programación en Python, Data Collect, Data Manipulation (Pandas), Data Modeling (tidy data), Data Cleaning, Data Visualization (EDA)</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 la Inteligencia Artificial, Taxonomía de un organización basada en IA, Introducción al Aprendizaje Supervisado, Regresiones Lineales, Introducción a Deep Learning</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al Álgebra Lineal (Parte 1), Cálculo para Machine Learning, Introducción a la estadística, Probabilidad</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 la Ingeniería de Datos, Bases de Datos Relacionales y No Relacionales, Consumo de Apis + Portales de Datos, Web Scrapping con Python, Google Sheets Data wrangling + App Scripts, Creando un Data Warehouse y datasets limpios</a:t>
            </a:r>
            <a:endParaRPr sz="1000">
              <a:solidFill>
                <a:schemeClr val="dk1"/>
              </a:solidFill>
              <a:highlight>
                <a:srgbClr val="FFFFFF"/>
              </a:highlight>
              <a:latin typeface="Roboto"/>
              <a:ea typeface="Roboto"/>
              <a:cs typeface="Roboto"/>
              <a:sym typeface="Roboto"/>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highlight>
                  <a:srgbClr val="FFFFFF"/>
                </a:highlight>
                <a:latin typeface="Roboto"/>
                <a:ea typeface="Roboto"/>
                <a:cs typeface="Roboto"/>
                <a:sym typeface="Roboto"/>
              </a:rPr>
              <a:t>Introducción a la visualización de datos:, </a:t>
            </a:r>
            <a:r>
              <a:rPr lang="en" sz="1000">
                <a:solidFill>
                  <a:schemeClr val="dk1"/>
                </a:solidFill>
              </a:rPr>
              <a:t>Gráficas para datos numéricos y categóricos, Mapas / GIS, Series de tiempo, Dashboards: Introduction to Dash and Layout, Dashboards: Dash Callbacks, Dashboards: Dash Interactive Graphs</a:t>
            </a:r>
            <a:endParaRPr sz="1000">
              <a:solidFill>
                <a:schemeClr val="dk1"/>
              </a:solidFill>
            </a:endParaRPr>
          </a:p>
          <a:p>
            <a:pPr indent="-292100" lvl="0" marL="457200" rtl="0" algn="l">
              <a:spcBef>
                <a:spcPts val="0"/>
              </a:spcBef>
              <a:spcAft>
                <a:spcPts val="0"/>
              </a:spcAft>
              <a:buClr>
                <a:schemeClr val="dk1"/>
              </a:buClr>
              <a:buSzPts val="1000"/>
              <a:buFont typeface="Roboto"/>
              <a:buAutoNum type="arabicPeriod"/>
            </a:pPr>
            <a:r>
              <a:rPr lang="en" sz="1000">
                <a:solidFill>
                  <a:schemeClr val="dk1"/>
                </a:solidFill>
              </a:rPr>
              <a:t>Introducción al Aprendizaje Automático, Algoritmos de Clasificación, Algoritmos de Regresión, Support Vector Machines, Aprendizaje No supervisado, Decision Trees y Random Forest, Reducción de Dimensionalidad, Ensamble de algoritmos, Ingeniería </a:t>
            </a:r>
            <a:r>
              <a:rPr lang="en" sz="1000"/>
              <a:t>de características</a:t>
            </a:r>
            <a:endParaRPr sz="1000"/>
          </a:p>
          <a:p>
            <a:pPr indent="-292100" lvl="0" marL="457200" rtl="0" algn="l">
              <a:spcBef>
                <a:spcPts val="0"/>
              </a:spcBef>
              <a:spcAft>
                <a:spcPts val="0"/>
              </a:spcAft>
              <a:buSzPts val="1000"/>
              <a:buAutoNum type="arabicPeriod"/>
            </a:pPr>
            <a:r>
              <a:rPr lang="en" sz="1000"/>
              <a:t>Vision por computadora, Procesamiento de Leanguaje natural, Series de Tiempos Tensor Flow.</a:t>
            </a:r>
            <a:endParaRPr sz="1000"/>
          </a:p>
          <a:p>
            <a:pPr indent="-292100" lvl="0" marL="457200" rtl="0" algn="l">
              <a:spcBef>
                <a:spcPts val="0"/>
              </a:spcBef>
              <a:spcAft>
                <a:spcPts val="0"/>
              </a:spcAft>
              <a:buClr>
                <a:schemeClr val="dk1"/>
              </a:buClr>
              <a:buSzPts val="1000"/>
              <a:buFont typeface="Roboto"/>
              <a:buAutoNum type="arabicPeriod"/>
            </a:pPr>
            <a:r>
              <a:t/>
            </a:r>
            <a:endParaRPr sz="10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0a83e2d07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10a83e2d07_4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Angela Duckworth, investigadora que durante mucho tiempo realizó estudios/trabajos desde la perspectiva de la psicología, que le atribuyeron mucho reconocimiento, entorno a lo que ella llama EL GRIT; qué es lo que muestra en el título.la probabilidad que logres el exito de alcanzar un objetivo a traves de la perseverancia y pasion. La DETERMINACION de apegarte a un objetivo. A traves de la historia de sus estudio que realizo para identificar los factores en comun que tienen los alumnos exitosos egresados del programa de una escuela militar casi casi desde las pruebas de ingreso y como establecio su metrica/escala del Grit 0-5. Viene con un test para medirte.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James Clear. Enfocado a la creacion de habitos con muchas estrategias e historias, ejemplos aplicados, enfoque de la psicología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0a83e2d07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10a83e2d07_4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0a83e2d07_4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10a83e2d07_4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333333"/>
                </a:solidFill>
                <a:highlight>
                  <a:srgbClr val="FFFFFF"/>
                </a:highlight>
              </a:rPr>
              <a:t>Con esto buscaba decir a todos incluido a mi que:</a:t>
            </a:r>
            <a:endParaRPr sz="1050">
              <a:solidFill>
                <a:srgbClr val="333333"/>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050">
                <a:solidFill>
                  <a:srgbClr val="333333"/>
                </a:solidFill>
                <a:highlight>
                  <a:srgbClr val="FFFFFF"/>
                </a:highlight>
              </a:rPr>
              <a:t>Si cada día trabajas un poco más duro que la gente promedio, harás una gran diferencia;</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rPr lang="en" sz="1050">
                <a:solidFill>
                  <a:srgbClr val="333333"/>
                </a:solidFill>
                <a:highlight>
                  <a:srgbClr val="FFFFFF"/>
                </a:highlight>
              </a:rPr>
              <a:t>En cambio, si crees que perder un poco de tiempo al día no es un gran problema, entonces te quedarás muy atrás.</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rPr lang="en" sz="1050">
                <a:solidFill>
                  <a:srgbClr val="333333"/>
                </a:solidFill>
                <a:highlight>
                  <a:srgbClr val="FFFFFF"/>
                </a:highlight>
              </a:rPr>
              <a:t>Or the effect of a random big exponent on bases &gt; or &lt; 1.</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rPr lang="en" sz="1050" u="sng">
                <a:solidFill>
                  <a:schemeClr val="hlink"/>
                </a:solidFill>
                <a:highlight>
                  <a:srgbClr val="FFFFFF"/>
                </a:highlight>
                <a:hlinkClick r:id="rId2"/>
              </a:rPr>
              <a:t>https://twitter.com/Rainmaker1973/status/1391021971543142406?s=20</a:t>
            </a:r>
            <a:endParaRPr sz="105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050">
              <a:solidFill>
                <a:srgbClr val="333333"/>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0a83e2d07_4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10a83e2d07_4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900">
                <a:solidFill>
                  <a:srgbClr val="9FA0A3"/>
                </a:solidFill>
                <a:highlight>
                  <a:srgbClr val="FFFFFF"/>
                </a:highlight>
              </a:rPr>
              <a:t>Esta persona se aplicó a aprender durante 6 meses y como empezó desde 0 y que logró obtener un puesto de trabajao con la adquisicion de este conocimiento.</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Learning is non-linear (not a straight line). You may study for an entire month and feel like you’ve made zero progress. Then seemingly out of nowhere, a discovery appears. If you want an example of how we fool ourselves, did you catch the error? It seems I still forget how to spell.</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Empezando a aprender algo, bootcamp, cursos, vas acumulando pequeñas victorias.</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Te empiezas a sentir cómodo y los retos parecen más complicados. </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Los problemas de aplicación, los del mundo real, hacen ver que falta tanto para que sea capaz y no es suficiente para dar el ancho, casi como el síndrome del impostor.</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rPr lang="en" sz="900">
                <a:solidFill>
                  <a:srgbClr val="9FA0A3"/>
                </a:solidFill>
                <a:highlight>
                  <a:srgbClr val="FFFFFF"/>
                </a:highlight>
              </a:rPr>
              <a:t>Invirtiendo tiempo y esfuerzo en el continuar aprendiendo y generando conocimiento, las cosas parecerán familiares, tambien los errores y su posible solucion.</a:t>
            </a:r>
            <a:endParaRPr sz="900">
              <a:solidFill>
                <a:srgbClr val="9FA0A3"/>
              </a:solidFill>
              <a:highlight>
                <a:srgbClr val="FFFFFF"/>
              </a:highlight>
            </a:endParaRPr>
          </a:p>
          <a:p>
            <a:pPr indent="0" lvl="0" marL="0" rtl="0" algn="l">
              <a:lnSpc>
                <a:spcPct val="100000"/>
              </a:lnSpc>
              <a:spcBef>
                <a:spcPts val="0"/>
              </a:spcBef>
              <a:spcAft>
                <a:spcPts val="0"/>
              </a:spcAft>
              <a:buSzPts val="1100"/>
              <a:buNone/>
            </a:pPr>
            <a:r>
              <a:t/>
            </a:r>
            <a:endParaRPr sz="900">
              <a:solidFill>
                <a:srgbClr val="9FA0A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0f26d660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0f26d660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Es la unica foto “profesional” que tengo JAJAJA</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0a83e2d07_4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0a83e2d07_4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0a83e2d07_4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0a83e2d07_4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D5156"/>
                </a:solidFill>
              </a:rPr>
              <a:t>Agentes inteligentes: </a:t>
            </a:r>
            <a:r>
              <a:rPr lang="en">
                <a:solidFill>
                  <a:srgbClr val="4D5156"/>
                </a:solidFill>
                <a:highlight>
                  <a:srgbClr val="FFFFFF"/>
                </a:highlight>
              </a:rPr>
              <a:t> Entidad capaz de </a:t>
            </a:r>
            <a:r>
              <a:rPr b="1" lang="en">
                <a:solidFill>
                  <a:srgbClr val="4D5156"/>
                </a:solidFill>
                <a:highlight>
                  <a:srgbClr val="FFFFFF"/>
                </a:highlight>
              </a:rPr>
              <a:t>percibir </a:t>
            </a:r>
            <a:r>
              <a:rPr lang="en">
                <a:solidFill>
                  <a:srgbClr val="4D5156"/>
                </a:solidFill>
                <a:highlight>
                  <a:srgbClr val="FFFFFF"/>
                </a:highlight>
              </a:rPr>
              <a:t>su entorno, </a:t>
            </a:r>
            <a:r>
              <a:rPr b="1" lang="en">
                <a:solidFill>
                  <a:srgbClr val="4D5156"/>
                </a:solidFill>
                <a:highlight>
                  <a:srgbClr val="FFFFFF"/>
                </a:highlight>
              </a:rPr>
              <a:t>procesar </a:t>
            </a:r>
            <a:r>
              <a:rPr lang="en">
                <a:solidFill>
                  <a:srgbClr val="4D5156"/>
                </a:solidFill>
                <a:highlight>
                  <a:srgbClr val="FFFFFF"/>
                </a:highlight>
              </a:rPr>
              <a:t>tales percepciones y responder o actuar en su entorno de manera racional, es decir, de manera correcta y tendiendo a maximizar un resultado esperado. Capaz de </a:t>
            </a:r>
            <a:r>
              <a:rPr b="1" lang="en">
                <a:solidFill>
                  <a:srgbClr val="4D5156"/>
                </a:solidFill>
                <a:highlight>
                  <a:srgbClr val="FFFFFF"/>
                </a:highlight>
              </a:rPr>
              <a:t>responder</a:t>
            </a:r>
            <a:r>
              <a:rPr lang="en">
                <a:solidFill>
                  <a:srgbClr val="4D5156"/>
                </a:solidFill>
                <a:highlight>
                  <a:srgbClr val="FFFFFF"/>
                </a:highlight>
              </a:rPr>
              <a:t>/actuar.</a:t>
            </a:r>
            <a:endParaRPr>
              <a:solidFill>
                <a:srgbClr val="4D5156"/>
              </a:solidFill>
              <a:highlight>
                <a:srgbClr val="FFFFFF"/>
              </a:highlight>
            </a:endParaRPr>
          </a:p>
          <a:p>
            <a:pPr indent="0" lvl="0" marL="0" rtl="0" algn="l">
              <a:spcBef>
                <a:spcPts val="0"/>
              </a:spcBef>
              <a:spcAft>
                <a:spcPts val="0"/>
              </a:spcAft>
              <a:buNone/>
            </a:pPr>
            <a:r>
              <a:t/>
            </a:r>
            <a:endParaRPr>
              <a:solidFill>
                <a:srgbClr val="4D5156"/>
              </a:solidFill>
              <a:highlight>
                <a:srgbClr val="FFFFFF"/>
              </a:highlight>
            </a:endParaRPr>
          </a:p>
          <a:p>
            <a:pPr indent="0" lvl="0" marL="0" rtl="0" algn="l">
              <a:spcBef>
                <a:spcPts val="0"/>
              </a:spcBef>
              <a:spcAft>
                <a:spcPts val="0"/>
              </a:spcAft>
              <a:buNone/>
            </a:pPr>
            <a:r>
              <a:t/>
            </a:r>
            <a:endParaRPr>
              <a:solidFill>
                <a:srgbClr val="4D5156"/>
              </a:solidFill>
              <a:highlight>
                <a:srgbClr val="FFFFFF"/>
              </a:highlight>
            </a:endParaRPr>
          </a:p>
          <a:p>
            <a:pPr indent="0" lvl="0" marL="0" rtl="0" algn="l">
              <a:spcBef>
                <a:spcPts val="0"/>
              </a:spcBef>
              <a:spcAft>
                <a:spcPts val="0"/>
              </a:spcAft>
              <a:buNone/>
            </a:pPr>
            <a:r>
              <a:rPr lang="en">
                <a:solidFill>
                  <a:srgbClr val="4D5156"/>
                </a:solidFill>
                <a:highlight>
                  <a:srgbClr val="FFFFFF"/>
                </a:highlight>
              </a:rPr>
              <a:t>Un algoritmo aprende con respecto a una experiencia dada, para realizar una tarea específica </a:t>
            </a:r>
            <a:endParaRPr>
              <a:solidFill>
                <a:srgbClr val="4D5156"/>
              </a:solidFill>
              <a:highlight>
                <a:srgbClr val="FFFFFF"/>
              </a:highlight>
            </a:endParaRPr>
          </a:p>
          <a:p>
            <a:pPr indent="0" lvl="0" marL="0" rtl="0" algn="l">
              <a:spcBef>
                <a:spcPts val="0"/>
              </a:spcBef>
              <a:spcAft>
                <a:spcPts val="0"/>
              </a:spcAft>
              <a:buNone/>
            </a:pPr>
            <a:r>
              <a:t/>
            </a:r>
            <a:endParaRPr>
              <a:solidFill>
                <a:srgbClr val="4D5156"/>
              </a:solidFill>
              <a:highlight>
                <a:srgbClr val="FFFFFF"/>
              </a:highlight>
            </a:endParaRPr>
          </a:p>
          <a:p>
            <a:pPr indent="0" lvl="0" marL="0" rtl="0" algn="l">
              <a:spcBef>
                <a:spcPts val="0"/>
              </a:spcBef>
              <a:spcAft>
                <a:spcPts val="0"/>
              </a:spcAft>
              <a:buNone/>
            </a:pPr>
            <a:r>
              <a:rPr lang="en">
                <a:solidFill>
                  <a:srgbClr val="4D5156"/>
                </a:solidFill>
              </a:rPr>
              <a:t>En concreto, este es el proceso fundamental del diseño de aprendizaje automático. </a:t>
            </a:r>
            <a:endParaRPr>
              <a:solidFill>
                <a:srgbClr val="4D5156"/>
              </a:solidFill>
            </a:endParaRPr>
          </a:p>
          <a:p>
            <a:pPr indent="0" lvl="0" marL="0" rtl="0" algn="l">
              <a:spcBef>
                <a:spcPts val="0"/>
              </a:spcBef>
              <a:spcAft>
                <a:spcPts val="0"/>
              </a:spcAft>
              <a:buNone/>
            </a:pPr>
            <a:r>
              <a:rPr lang="en">
                <a:solidFill>
                  <a:srgbClr val="4D5156"/>
                </a:solidFill>
              </a:rPr>
              <a:t>Utilizamos un training set que ayudará a nuestro algoritmo a comprender el fenómeno que queremos predecir.</a:t>
            </a:r>
            <a:endParaRPr>
              <a:solidFill>
                <a:srgbClr val="4D5156"/>
              </a:solidFill>
            </a:endParaRPr>
          </a:p>
          <a:p>
            <a:pPr indent="0" lvl="0" marL="0" rtl="0" algn="l">
              <a:spcBef>
                <a:spcPts val="0"/>
              </a:spcBef>
              <a:spcAft>
                <a:spcPts val="0"/>
              </a:spcAft>
              <a:buNone/>
            </a:pPr>
            <a:r>
              <a:rPr lang="en">
                <a:solidFill>
                  <a:srgbClr val="4D5156"/>
                </a:solidFill>
              </a:rPr>
              <a:t>Luego nuestro algoritmo de aprendizaje también tendrá que recibir datos, por ejemplo, los metros cuadrados que hay en una casa y la relación que contiene</a:t>
            </a:r>
            <a:endParaRPr>
              <a:solidFill>
                <a:srgbClr val="4D5156"/>
              </a:solidFill>
            </a:endParaRPr>
          </a:p>
          <a:p>
            <a:pPr indent="0" lvl="0" marL="0" rtl="0" algn="l">
              <a:spcBef>
                <a:spcPts val="0"/>
              </a:spcBef>
              <a:spcAft>
                <a:spcPts val="0"/>
              </a:spcAft>
              <a:buNone/>
            </a:pPr>
            <a:r>
              <a:t/>
            </a:r>
            <a:endParaRPr>
              <a:solidFill>
                <a:srgbClr val="4D5156"/>
              </a:solidFill>
            </a:endParaRPr>
          </a:p>
          <a:p>
            <a:pPr indent="0" lvl="0" marL="0" rtl="0" algn="l">
              <a:spcBef>
                <a:spcPts val="0"/>
              </a:spcBef>
              <a:spcAft>
                <a:spcPts val="0"/>
              </a:spcAft>
              <a:buNone/>
            </a:pPr>
            <a:r>
              <a:rPr lang="en">
                <a:solidFill>
                  <a:srgbClr val="4D5156"/>
                </a:solidFill>
              </a:rPr>
              <a:t>Minimize opponent maximization</a:t>
            </a:r>
            <a:endParaRPr>
              <a:solidFill>
                <a:srgbClr val="4D5156"/>
              </a:solidFill>
            </a:endParaRPr>
          </a:p>
          <a:p>
            <a:pPr indent="0" lvl="0" marL="0" rtl="0" algn="l">
              <a:spcBef>
                <a:spcPts val="0"/>
              </a:spcBef>
              <a:spcAft>
                <a:spcPts val="0"/>
              </a:spcAft>
              <a:buNone/>
            </a:pPr>
            <a:r>
              <a:rPr lang="en">
                <a:solidFill>
                  <a:srgbClr val="4D5156"/>
                </a:solidFill>
              </a:rPr>
              <a:t>Search tree</a:t>
            </a:r>
            <a:endParaRPr>
              <a:solidFill>
                <a:srgbClr val="4D5156"/>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0a83e2d07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0a83e2d07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Lo primero que quisiera contarles es acerca del modelo de pensamiento que debemos seguir para diseñar agentes inteligentes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La programación tradicional suele requerir de Reglas de negocio normalmente, data que los usuarios o el ingeniero está procesando al final regresa una respuesta. </a:t>
            </a:r>
            <a:endParaRPr sz="10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0a83e2d07_4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0a83e2d07_4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 datos ya no son un recurso escaso.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0a83e2d07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0a83e2d07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0a83e2d07_4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0a83e2d07_4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0a83e2d07_4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ciencia de datos involucra a los empleos del mañana segun el Foro Economico Mundial. </a:t>
            </a:r>
            <a:endParaRPr/>
          </a:p>
          <a:p>
            <a:pPr indent="0" lvl="0" marL="0" rtl="0" algn="l">
              <a:spcBef>
                <a:spcPts val="0"/>
              </a:spcBef>
              <a:spcAft>
                <a:spcPts val="0"/>
              </a:spcAft>
              <a:buNone/>
            </a:pPr>
            <a:r>
              <a:rPr lang="en"/>
              <a:t>Que en la parte donde nos expone del mapeo de oportunidades, presenta parte de la metodologia seguida por LinkedIn en la identificacion de las ocupaciones de mayor crecimiento en los ultimos 5 años en campos multidisciplinarios., </a:t>
            </a:r>
            <a:endParaRPr/>
          </a:p>
          <a:p>
            <a:pPr indent="0" lvl="0" marL="0" rtl="0" algn="l">
              <a:spcBef>
                <a:spcPts val="0"/>
              </a:spcBef>
              <a:spcAft>
                <a:spcPts val="0"/>
              </a:spcAft>
              <a:buNone/>
            </a:pPr>
            <a:r>
              <a:rPr lang="en"/>
              <a:t>Donde, utilizando su desarrollada Metrica del “Genoma de Habilidades” aplican la tecnica TF-IDF reconocen las habilidades más populares y unicas de cada rol, nos arroja dentro de los 7 clusters de ocupaciones distintivas a las relacionadas a Data e Inteligencia artificial.  </a:t>
            </a:r>
            <a:endParaRPr/>
          </a:p>
          <a:p>
            <a:pPr indent="0" lvl="0" marL="0" rtl="0" algn="l">
              <a:spcBef>
                <a:spcPts val="0"/>
              </a:spcBef>
              <a:spcAft>
                <a:spcPts val="0"/>
              </a:spcAft>
              <a:buNone/>
            </a:pPr>
            <a:r>
              <a:rPr lang="en"/>
              <a:t>Así que al final del 2020 se esperaba que el cluster de ocupaciones de Data and AI represent 78 out of every 10,000 job opportunities—by 2022, this share is expected to rise to 100 out of every 10,000 job opportunities</a:t>
            </a:r>
            <a:endParaRPr/>
          </a:p>
        </p:txBody>
      </p:sp>
      <p:sp>
        <p:nvSpPr>
          <p:cNvPr id="354" name="Google Shape;354;g110a83e2d07_4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0a83e2d07_4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0a83e2d07_4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0b25f18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0b25f18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Mi nombre es Nombre Apellido, soy Ingeniera de software y co-fundadora de Google, la empresa más divertida del planeta.</a:t>
            </a:r>
            <a:endParaRPr/>
          </a:p>
          <a:p>
            <a:pPr indent="0" lvl="0" marL="0" rtl="0" algn="l">
              <a:spcBef>
                <a:spcPts val="0"/>
              </a:spcBef>
              <a:spcAft>
                <a:spcPts val="0"/>
              </a:spcAft>
              <a:buClr>
                <a:schemeClr val="dk1"/>
              </a:buClr>
              <a:buSzPts val="1100"/>
              <a:buFont typeface="Arial"/>
              <a:buNone/>
            </a:pPr>
            <a:r>
              <a:rPr lang="en"/>
              <a:t>Tres cosas que tienes que saber sobre mi:</a:t>
            </a:r>
            <a:endParaRPr/>
          </a:p>
          <a:p>
            <a:pPr indent="0" lvl="0" marL="0" rtl="0" algn="l">
              <a:spcBef>
                <a:spcPts val="0"/>
              </a:spcBef>
              <a:spcAft>
                <a:spcPts val="0"/>
              </a:spcAft>
              <a:buClr>
                <a:schemeClr val="dk1"/>
              </a:buClr>
              <a:buSzPts val="1100"/>
              <a:buFont typeface="Arial"/>
              <a:buNone/>
            </a:pPr>
            <a:r>
              <a:rPr lang="en"/>
              <a:t>Aprendí a programar en 1994, a los 7 años de edad.</a:t>
            </a:r>
            <a:endParaRPr/>
          </a:p>
          <a:p>
            <a:pPr indent="0" lvl="0" marL="0" rtl="0" algn="l">
              <a:spcBef>
                <a:spcPts val="0"/>
              </a:spcBef>
              <a:spcAft>
                <a:spcPts val="0"/>
              </a:spcAft>
              <a:buClr>
                <a:schemeClr val="dk1"/>
              </a:buClr>
              <a:buSzPts val="1100"/>
              <a:buFont typeface="Arial"/>
              <a:buNone/>
            </a:pPr>
            <a:r>
              <a:rPr lang="en"/>
              <a:t>Soy cofundadora en @Google</a:t>
            </a:r>
            <a:endParaRPr/>
          </a:p>
          <a:p>
            <a:pPr indent="0" lvl="0" marL="0" rtl="0" algn="l">
              <a:spcBef>
                <a:spcPts val="0"/>
              </a:spcBef>
              <a:spcAft>
                <a:spcPts val="0"/>
              </a:spcAft>
              <a:buClr>
                <a:schemeClr val="dk1"/>
              </a:buClr>
              <a:buSzPts val="1100"/>
              <a:buFont typeface="Arial"/>
              <a:buNone/>
            </a:pPr>
            <a:r>
              <a:rPr lang="en"/>
              <a:t>Hice este proyecto nerd en mi tiempo libre:</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47844831e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47844831e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0f26d660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00f26d660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4784483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4784483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curso Crash course on Python es parte de una certificación “Google IT Automation with Python Professional Certificate.”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00f26d660f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00f26d660f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b="1" lang="en" sz="1050">
                <a:solidFill>
                  <a:srgbClr val="202122"/>
                </a:solidFill>
                <a:highlight>
                  <a:srgbClr val="FFFFFF"/>
                </a:highlight>
              </a:rPr>
              <a:t>Kaggle</a:t>
            </a:r>
            <a:r>
              <a:rPr lang="en" sz="1050">
                <a:solidFill>
                  <a:srgbClr val="202122"/>
                </a:solidFill>
                <a:highlight>
                  <a:srgbClr val="FFFFFF"/>
                </a:highlight>
              </a:rPr>
              <a:t>, a subsidiary of </a:t>
            </a:r>
            <a:r>
              <a:rPr lang="en" sz="1050">
                <a:solidFill>
                  <a:srgbClr val="0645AD"/>
                </a:solidFill>
                <a:highlight>
                  <a:srgbClr val="FFFFFF"/>
                </a:highlight>
                <a:uFill>
                  <a:noFill/>
                </a:uFill>
                <a:hlinkClick r:id="rId2">
                  <a:extLst>
                    <a:ext uri="{A12FA001-AC4F-418D-AE19-62706E023703}">
                      <ahyp:hlinkClr val="tx"/>
                    </a:ext>
                  </a:extLst>
                </a:hlinkClick>
              </a:rPr>
              <a:t>Google LLC</a:t>
            </a:r>
            <a:r>
              <a:rPr lang="en" sz="1050">
                <a:solidFill>
                  <a:srgbClr val="202122"/>
                </a:solidFill>
                <a:highlight>
                  <a:srgbClr val="FFFFFF"/>
                </a:highlight>
              </a:rPr>
              <a:t>, is an online community of </a:t>
            </a:r>
            <a:r>
              <a:rPr lang="en" sz="1050">
                <a:solidFill>
                  <a:srgbClr val="0645AD"/>
                </a:solidFill>
                <a:highlight>
                  <a:srgbClr val="FFFFFF"/>
                </a:highlight>
                <a:uFill>
                  <a:noFill/>
                </a:uFill>
                <a:hlinkClick r:id="rId3">
                  <a:extLst>
                    <a:ext uri="{A12FA001-AC4F-418D-AE19-62706E023703}">
                      <ahyp:hlinkClr val="tx"/>
                    </a:ext>
                  </a:extLst>
                </a:hlinkClick>
              </a:rPr>
              <a:t>data scientists</a:t>
            </a:r>
            <a:r>
              <a:rPr lang="en" sz="1050">
                <a:solidFill>
                  <a:srgbClr val="202122"/>
                </a:solidFill>
                <a:highlight>
                  <a:srgbClr val="FFFFFF"/>
                </a:highlight>
              </a:rPr>
              <a:t> and </a:t>
            </a:r>
            <a:r>
              <a:rPr lang="en" sz="1050">
                <a:solidFill>
                  <a:srgbClr val="0645AD"/>
                </a:solidFill>
                <a:highlight>
                  <a:srgbClr val="FFFFFF"/>
                </a:highlight>
                <a:uFill>
                  <a:noFill/>
                </a:uFill>
                <a:hlinkClick r:id="rId4">
                  <a:extLst>
                    <a:ext uri="{A12FA001-AC4F-418D-AE19-62706E023703}">
                      <ahyp:hlinkClr val="tx"/>
                    </a:ext>
                  </a:extLst>
                </a:hlinkClick>
              </a:rPr>
              <a:t>machine learning</a:t>
            </a:r>
            <a:r>
              <a:rPr lang="en" sz="1050">
                <a:solidFill>
                  <a:srgbClr val="202122"/>
                </a:solidFill>
                <a:highlight>
                  <a:srgbClr val="FFFFFF"/>
                </a:highlight>
              </a:rPr>
              <a:t> practitioners. Kaggle allows users to find and publish data sets, explore and build models in a web-based data-science environment, work with other data scientists and machine learning engineers, and enter competitions to solve data science challenges.</a:t>
            </a:r>
            <a:endParaRPr sz="1050">
              <a:solidFill>
                <a:srgbClr val="202122"/>
              </a:solidFill>
              <a:highlight>
                <a:srgbClr val="FFFFFF"/>
              </a:highlight>
            </a:endParaRPr>
          </a:p>
          <a:p>
            <a:pPr indent="0" lvl="0" marL="0" rtl="0" algn="l">
              <a:lnSpc>
                <a:spcPct val="115000"/>
              </a:lnSpc>
              <a:spcBef>
                <a:spcPts val="500"/>
              </a:spcBef>
              <a:spcAft>
                <a:spcPts val="0"/>
              </a:spcAft>
              <a:buSzPts val="1100"/>
              <a:buNone/>
            </a:pPr>
            <a:r>
              <a:rPr lang="en" sz="1050">
                <a:solidFill>
                  <a:srgbClr val="202122"/>
                </a:solidFill>
                <a:highlight>
                  <a:srgbClr val="FFFFFF"/>
                </a:highlight>
              </a:rPr>
              <a:t>Kaggle got its start in 2010 by offering machine learning competitions and now also offers a public data platform, a cloud-based workbench for data science, and Artificial Intelligence education. Its key personnel were Anthony Goldbloom and </a:t>
            </a:r>
            <a:r>
              <a:rPr lang="en" sz="1050">
                <a:solidFill>
                  <a:srgbClr val="0645AD"/>
                </a:solidFill>
                <a:highlight>
                  <a:srgbClr val="FFFFFF"/>
                </a:highlight>
                <a:uFill>
                  <a:noFill/>
                </a:uFill>
                <a:hlinkClick r:id="rId5">
                  <a:extLst>
                    <a:ext uri="{A12FA001-AC4F-418D-AE19-62706E023703}">
                      <ahyp:hlinkClr val="tx"/>
                    </a:ext>
                  </a:extLst>
                </a:hlinkClick>
              </a:rPr>
              <a:t>Jeremy Howard</a:t>
            </a:r>
            <a:r>
              <a:rPr lang="en" sz="1050">
                <a:solidFill>
                  <a:srgbClr val="202122"/>
                </a:solidFill>
                <a:highlight>
                  <a:srgbClr val="FFFFFF"/>
                </a:highlight>
              </a:rPr>
              <a:t>. </a:t>
            </a:r>
            <a:r>
              <a:rPr lang="en" sz="1050">
                <a:solidFill>
                  <a:srgbClr val="0645AD"/>
                </a:solidFill>
                <a:highlight>
                  <a:srgbClr val="FFFFFF"/>
                </a:highlight>
                <a:uFill>
                  <a:noFill/>
                </a:uFill>
                <a:hlinkClick r:id="rId6">
                  <a:extLst>
                    <a:ext uri="{A12FA001-AC4F-418D-AE19-62706E023703}">
                      <ahyp:hlinkClr val="tx"/>
                    </a:ext>
                  </a:extLst>
                </a:hlinkClick>
              </a:rPr>
              <a:t>Nicholas Gruen</a:t>
            </a:r>
            <a:r>
              <a:rPr lang="en" sz="1050">
                <a:solidFill>
                  <a:srgbClr val="202122"/>
                </a:solidFill>
                <a:highlight>
                  <a:srgbClr val="FFFFFF"/>
                </a:highlight>
              </a:rPr>
              <a:t> was founding chair succeeded by </a:t>
            </a:r>
            <a:r>
              <a:rPr lang="en" sz="1050">
                <a:solidFill>
                  <a:srgbClr val="0645AD"/>
                </a:solidFill>
                <a:highlight>
                  <a:srgbClr val="FFFFFF"/>
                </a:highlight>
                <a:uFill>
                  <a:noFill/>
                </a:uFill>
                <a:hlinkClick r:id="rId7">
                  <a:extLst>
                    <a:ext uri="{A12FA001-AC4F-418D-AE19-62706E023703}">
                      <ahyp:hlinkClr val="tx"/>
                    </a:ext>
                  </a:extLst>
                </a:hlinkClick>
              </a:rPr>
              <a:t>Max Levchin</a:t>
            </a:r>
            <a:r>
              <a:rPr lang="en" sz="1050">
                <a:solidFill>
                  <a:srgbClr val="202122"/>
                </a:solidFill>
                <a:highlight>
                  <a:srgbClr val="FFFFFF"/>
                </a:highlight>
              </a:rPr>
              <a:t>. Equity was raised in 2011 valuing the company at $25 million. On 8 March 2017, Google announced that they were acquiring Kaggle.</a:t>
            </a:r>
            <a:endParaRPr sz="1050">
              <a:solidFill>
                <a:srgbClr val="202122"/>
              </a:solidFill>
              <a:highlight>
                <a:srgbClr val="FFFFFF"/>
              </a:highlight>
            </a:endParaRPr>
          </a:p>
          <a:p>
            <a:pPr indent="0" lvl="0" marL="0" rtl="0" algn="l">
              <a:lnSpc>
                <a:spcPct val="115000"/>
              </a:lnSpc>
              <a:spcBef>
                <a:spcPts val="500"/>
              </a:spcBef>
              <a:spcAft>
                <a:spcPts val="0"/>
              </a:spcAft>
              <a:buSzPts val="1100"/>
              <a:buNone/>
            </a:pPr>
            <a:r>
              <a:rPr lang="en" sz="1050">
                <a:solidFill>
                  <a:srgbClr val="202122"/>
                </a:solidFill>
                <a:highlight>
                  <a:srgbClr val="FFFFFF"/>
                </a:highlight>
              </a:rPr>
              <a:t>Fuente: </a:t>
            </a:r>
            <a:r>
              <a:rPr lang="en" sz="1050" u="sng">
                <a:solidFill>
                  <a:schemeClr val="hlink"/>
                </a:solidFill>
                <a:highlight>
                  <a:srgbClr val="FFFFFF"/>
                </a:highlight>
                <a:hlinkClick r:id="rId8"/>
              </a:rPr>
              <a:t>https://en.wikipedia.org/wiki/Kaggle</a:t>
            </a:r>
            <a:endParaRPr sz="1050">
              <a:solidFill>
                <a:srgbClr val="202122"/>
              </a:solidFill>
              <a:highlight>
                <a:srgbClr val="FFFFFF"/>
              </a:highlight>
            </a:endParaRPr>
          </a:p>
          <a:p>
            <a:pPr indent="0" lvl="0" marL="0" rtl="0" algn="l">
              <a:lnSpc>
                <a:spcPct val="115000"/>
              </a:lnSpc>
              <a:spcBef>
                <a:spcPts val="500"/>
              </a:spcBef>
              <a:spcAft>
                <a:spcPts val="0"/>
              </a:spcAft>
              <a:buSzPts val="1100"/>
              <a:buNone/>
            </a:pPr>
            <a:r>
              <a:t/>
            </a:r>
            <a:endParaRPr sz="1050">
              <a:solidFill>
                <a:srgbClr val="202122"/>
              </a:solidFill>
              <a:highlight>
                <a:srgbClr val="FFFFFF"/>
              </a:highlight>
            </a:endParaRPr>
          </a:p>
          <a:p>
            <a:pPr indent="0" lvl="0" marL="0" rtl="0" algn="l">
              <a:lnSpc>
                <a:spcPct val="115000"/>
              </a:lnSpc>
              <a:spcBef>
                <a:spcPts val="500"/>
              </a:spcBef>
              <a:spcAft>
                <a:spcPts val="0"/>
              </a:spcAft>
              <a:buSzPts val="1100"/>
              <a:buNone/>
            </a:pPr>
            <a:r>
              <a:t/>
            </a:r>
            <a:endParaRPr baseline="30000" sz="140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t/>
            </a:r>
            <a:endParaRPr baseline="30000" sz="1400">
              <a:solidFill>
                <a:srgbClr val="202122"/>
              </a:solidFill>
              <a:highlight>
                <a:srgbClr val="FFFFFF"/>
              </a:highlight>
            </a:endParaRPr>
          </a:p>
          <a:p>
            <a:pPr indent="0" lvl="0" marL="0" rtl="0" algn="l">
              <a:lnSpc>
                <a:spcPct val="100000"/>
              </a:lnSpc>
              <a:spcBef>
                <a:spcPts val="50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4784483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4784483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47844831e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1047844831e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47844831e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047844831e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47844831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047844831e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0a83e2d0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10a83e2d07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47844831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47844831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Este es un breve video que narra sobre la importancia de la programación en el Área de la Bahía, en el legendario Silcon Valley.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47844831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47844831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DEVF pretender ser el club de la caverna, donde George Martin descubrió a unos jóvenes flacuchos que unos años después todo el mundo conoció como The Beatles. Nosotros estamos en búsqueda de la próxima Ada Lovelace o del próximo Nikola Tesla.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Fuente: </a:t>
            </a:r>
            <a:r>
              <a:rPr lang="en"/>
              <a:t>https://en.wikipedia.org/wiki/The_Cavern_Club</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47844831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47844831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 ejemplo, tenemos el caso de Andrea Campos que participó en nuestros programas y ahora construye la aplicación más exitosa del mundo de salud mental.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47844831e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47844831e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Este es un screenshot de uno de los promocionales de Yana, que fué seleccionada como una de las mejores aplicaciones en App Store a nivel global por la historia de Andrea y su capacidad para sobreponerse a la depresión al crear Yana.</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47844831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47844831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Acá otro promocional donde hablan de la historia de Andrea Campos quién luego de aprender programación pudo crear una solución para 6 millones de personas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47844831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47844831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47844831e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47844831e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0a83e2d07_7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0a83e2d07_7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0f26d660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0f26d660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47844831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47844831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0a83e2d07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0a83e2d07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47844831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47844831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47844831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47844831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0f26d660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0f26d660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047844831e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047844831e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0a83e2d07_4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0a83e2d07_4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0a83e2d07_4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10a83e2d07_4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Acá un ejemplo de una lista o diccionario en Pokemon</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0a83e2d07_4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0a83e2d07_4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0a83e2d07_4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0a83e2d07_4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0a83e2d07_4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10a83e2d07_4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0a83e2d07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10a83e2d07_4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10a83e2d07_4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10a83e2d07_4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10a83e2d07_4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10a83e2d07_4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10a83e2d07_4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10a83e2d07_4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0a83e2d07_4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0a83e2d07_4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10a83e2d07_4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10a83e2d07_4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0a83e2d07_4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110a83e2d07_4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0a83e2d07_4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110a83e2d07_4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0a83e2d07_4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110a83e2d07_4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0a83e2d07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10a83e2d07_4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0a83e2d07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0a83e2d07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0a83e2d07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10a83e2d07_4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4.png"/><Relationship Id="rId4" Type="http://schemas.openxmlformats.org/officeDocument/2006/relationships/image" Target="../media/image16.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6.gi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1"/>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11"/>
          <p:cNvSpPr txBox="1"/>
          <p:nvPr>
            <p:ph idx="1" type="body"/>
          </p:nvPr>
        </p:nvSpPr>
        <p:spPr>
          <a:xfrm>
            <a:off x="311700" y="1152475"/>
            <a:ext cx="84813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pic>
        <p:nvPicPr>
          <p:cNvPr id="47" name="Google Shape;47;p11"/>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2"/>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50" name="Google Shape;50;p12"/>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3"/>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4976575" y="396050"/>
            <a:ext cx="385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5" name="Google Shape;55;p14"/>
          <p:cNvSpPr txBox="1"/>
          <p:nvPr>
            <p:ph idx="1" type="body"/>
          </p:nvPr>
        </p:nvSpPr>
        <p:spPr>
          <a:xfrm>
            <a:off x="4976575" y="1230050"/>
            <a:ext cx="38523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63500" y="396050"/>
            <a:ext cx="38523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8" name="Google Shape;58;p15"/>
          <p:cNvSpPr txBox="1"/>
          <p:nvPr>
            <p:ph idx="1" type="body"/>
          </p:nvPr>
        </p:nvSpPr>
        <p:spPr>
          <a:xfrm>
            <a:off x="363500" y="1230050"/>
            <a:ext cx="38523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1600"/>
              </a:spcBef>
              <a:spcAft>
                <a:spcPts val="0"/>
              </a:spcAft>
              <a:buClr>
                <a:srgbClr val="FFFFFF"/>
              </a:buClr>
              <a:buSzPts val="1200"/>
              <a:buChar char="○"/>
              <a:defRPr sz="1200">
                <a:solidFill>
                  <a:srgbClr val="FFFFFF"/>
                </a:solidFill>
              </a:defRPr>
            </a:lvl2pPr>
            <a:lvl3pPr indent="-304800" lvl="2" marL="1371600" algn="l">
              <a:lnSpc>
                <a:spcPct val="115000"/>
              </a:lnSpc>
              <a:spcBef>
                <a:spcPts val="1600"/>
              </a:spcBef>
              <a:spcAft>
                <a:spcPts val="0"/>
              </a:spcAft>
              <a:buClr>
                <a:srgbClr val="FFFFFF"/>
              </a:buClr>
              <a:buSzPts val="1200"/>
              <a:buChar char="■"/>
              <a:defRPr sz="1200">
                <a:solidFill>
                  <a:srgbClr val="FFFFFF"/>
                </a:solidFill>
              </a:defRPr>
            </a:lvl3pPr>
            <a:lvl4pPr indent="-304800" lvl="3" marL="1828800" algn="l">
              <a:lnSpc>
                <a:spcPct val="115000"/>
              </a:lnSpc>
              <a:spcBef>
                <a:spcPts val="1600"/>
              </a:spcBef>
              <a:spcAft>
                <a:spcPts val="0"/>
              </a:spcAft>
              <a:buClr>
                <a:srgbClr val="FFFFFF"/>
              </a:buClr>
              <a:buSzPts val="1200"/>
              <a:buChar char="●"/>
              <a:defRPr sz="1200">
                <a:solidFill>
                  <a:srgbClr val="FFFFFF"/>
                </a:solidFill>
              </a:defRPr>
            </a:lvl4pPr>
            <a:lvl5pPr indent="-304800" lvl="4" marL="2286000" algn="l">
              <a:lnSpc>
                <a:spcPct val="115000"/>
              </a:lnSpc>
              <a:spcBef>
                <a:spcPts val="1600"/>
              </a:spcBef>
              <a:spcAft>
                <a:spcPts val="0"/>
              </a:spcAft>
              <a:buClr>
                <a:srgbClr val="FFFFFF"/>
              </a:buClr>
              <a:buSzPts val="1200"/>
              <a:buChar char="○"/>
              <a:defRPr sz="1200">
                <a:solidFill>
                  <a:srgbClr val="FFFFFF"/>
                </a:solidFill>
              </a:defRPr>
            </a:lvl5pPr>
            <a:lvl6pPr indent="-304800" lvl="5" marL="2743200" algn="l">
              <a:lnSpc>
                <a:spcPct val="115000"/>
              </a:lnSpc>
              <a:spcBef>
                <a:spcPts val="1600"/>
              </a:spcBef>
              <a:spcAft>
                <a:spcPts val="0"/>
              </a:spcAft>
              <a:buClr>
                <a:srgbClr val="FFFFFF"/>
              </a:buClr>
              <a:buSzPts val="1200"/>
              <a:buChar char="■"/>
              <a:defRPr sz="1200">
                <a:solidFill>
                  <a:srgbClr val="FFFFFF"/>
                </a:solidFill>
              </a:defRPr>
            </a:lvl6pPr>
            <a:lvl7pPr indent="-304800" lvl="6" marL="3200400" algn="l">
              <a:lnSpc>
                <a:spcPct val="115000"/>
              </a:lnSpc>
              <a:spcBef>
                <a:spcPts val="1600"/>
              </a:spcBef>
              <a:spcAft>
                <a:spcPts val="0"/>
              </a:spcAft>
              <a:buClr>
                <a:srgbClr val="FFFFFF"/>
              </a:buClr>
              <a:buSzPts val="1200"/>
              <a:buChar char="●"/>
              <a:defRPr sz="1200">
                <a:solidFill>
                  <a:srgbClr val="FFFFFF"/>
                </a:solidFill>
              </a:defRPr>
            </a:lvl7pPr>
            <a:lvl8pPr indent="-304800" lvl="7" marL="3657600" algn="l">
              <a:lnSpc>
                <a:spcPct val="115000"/>
              </a:lnSpc>
              <a:spcBef>
                <a:spcPts val="1600"/>
              </a:spcBef>
              <a:spcAft>
                <a:spcPts val="0"/>
              </a:spcAft>
              <a:buClr>
                <a:srgbClr val="FFFFFF"/>
              </a:buClr>
              <a:buSzPts val="1200"/>
              <a:buChar char="○"/>
              <a:defRPr sz="1200">
                <a:solidFill>
                  <a:srgbClr val="FFFFFF"/>
                </a:solidFill>
              </a:defRPr>
            </a:lvl8pPr>
            <a:lvl9pPr indent="-304800" lvl="8" marL="4114800" algn="l">
              <a:lnSpc>
                <a:spcPct val="115000"/>
              </a:lnSpc>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E7CC3"/>
              </a:buClr>
              <a:buSzPts val="4800"/>
              <a:buNone/>
              <a:defRPr sz="4800">
                <a:solidFill>
                  <a:srgbClr val="8E7CC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pic>
        <p:nvPicPr>
          <p:cNvPr id="61" name="Google Shape;61;p16"/>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8E7CC3"/>
              </a:buClr>
              <a:buSzPts val="12000"/>
              <a:buNone/>
              <a:defRPr sz="12000">
                <a:solidFill>
                  <a:srgbClr val="8E7CC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6" name="Google Shape;66;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pic>
        <p:nvPicPr>
          <p:cNvPr id="67" name="Google Shape;67;p18"/>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8" name="Shape 68"/>
        <p:cNvGrpSpPr/>
        <p:nvPr/>
      </p:nvGrpSpPr>
      <p:grpSpPr>
        <a:xfrm>
          <a:off x="0" y="0"/>
          <a:ext cx="0" cy="0"/>
          <a:chOff x="0" y="0"/>
          <a:chExt cx="0" cy="0"/>
        </a:xfrm>
      </p:grpSpPr>
      <p:sp>
        <p:nvSpPr>
          <p:cNvPr id="69" name="Google Shape;69;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0" name="Google Shape;70;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ctrTitle"/>
          </p:nvPr>
        </p:nvSpPr>
        <p:spPr>
          <a:xfrm>
            <a:off x="311700" y="1116925"/>
            <a:ext cx="8520600" cy="126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74" name="Google Shape;74;p20"/>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75" name="Shape 75"/>
        <p:cNvGrpSpPr/>
        <p:nvPr/>
      </p:nvGrpSpPr>
      <p:grpSpPr>
        <a:xfrm>
          <a:off x="0" y="0"/>
          <a:ext cx="0" cy="0"/>
          <a:chOff x="0" y="0"/>
          <a:chExt cx="0" cy="0"/>
        </a:xfrm>
      </p:grpSpPr>
      <p:sp>
        <p:nvSpPr>
          <p:cNvPr id="76" name="Google Shape;76;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7" name="Google Shape;77;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8" name="Google Shape;7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79" name="Shape 79"/>
        <p:cNvGrpSpPr/>
        <p:nvPr/>
      </p:nvGrpSpPr>
      <p:grpSpPr>
        <a:xfrm>
          <a:off x="0" y="0"/>
          <a:ext cx="0" cy="0"/>
          <a:chOff x="0" y="0"/>
          <a:chExt cx="0" cy="0"/>
        </a:xfrm>
      </p:grpSpPr>
      <p:sp>
        <p:nvSpPr>
          <p:cNvPr id="80" name="Google Shape;80;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1" name="Google Shape;81;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 name="Google Shape;8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83" name="Shape 83"/>
        <p:cNvGrpSpPr/>
        <p:nvPr/>
      </p:nvGrpSpPr>
      <p:grpSpPr>
        <a:xfrm>
          <a:off x="0" y="0"/>
          <a:ext cx="0" cy="0"/>
          <a:chOff x="0" y="0"/>
          <a:chExt cx="0" cy="0"/>
        </a:xfrm>
      </p:grpSpPr>
      <p:sp>
        <p:nvSpPr>
          <p:cNvPr id="84" name="Google Shape;84;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 name="Google Shape;85;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 name="Google Shape;8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87" name="Shape 87"/>
        <p:cNvGrpSpPr/>
        <p:nvPr/>
      </p:nvGrpSpPr>
      <p:grpSpPr>
        <a:xfrm>
          <a:off x="0" y="0"/>
          <a:ext cx="0" cy="0"/>
          <a:chOff x="0" y="0"/>
          <a:chExt cx="0" cy="0"/>
        </a:xfrm>
      </p:grpSpPr>
      <p:sp>
        <p:nvSpPr>
          <p:cNvPr id="88" name="Google Shape;88;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9" name="Google Shape;89;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0" name="Google Shape;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91" name="Shape 91"/>
        <p:cNvGrpSpPr/>
        <p:nvPr/>
      </p:nvGrpSpPr>
      <p:grpSpPr>
        <a:xfrm>
          <a:off x="0" y="0"/>
          <a:ext cx="0" cy="0"/>
          <a:chOff x="0" y="0"/>
          <a:chExt cx="0" cy="0"/>
        </a:xfrm>
      </p:grpSpPr>
      <p:sp>
        <p:nvSpPr>
          <p:cNvPr id="92" name="Google Shape;92;p25"/>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93" name="Google Shape;93;p25"/>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Arial"/>
                <a:ea typeface="Arial"/>
                <a:cs typeface="Arial"/>
                <a:sym typeface="Arial"/>
              </a:rPr>
              <a:t>Crece con Google</a:t>
            </a:r>
            <a:endParaRPr b="0" i="0" sz="600" u="none" cap="none" strike="noStrike">
              <a:solidFill>
                <a:srgbClr val="999999"/>
              </a:solidFill>
              <a:latin typeface="Arial"/>
              <a:ea typeface="Arial"/>
              <a:cs typeface="Arial"/>
              <a:sym typeface="Arial"/>
            </a:endParaRPr>
          </a:p>
        </p:txBody>
      </p:sp>
      <p:pic>
        <p:nvPicPr>
          <p:cNvPr id="94" name="Google Shape;94;p25"/>
          <p:cNvPicPr preferRelativeResize="0"/>
          <p:nvPr/>
        </p:nvPicPr>
        <p:blipFill rotWithShape="1">
          <a:blip r:embed="rId2">
            <a:alphaModFix/>
          </a:blip>
          <a:srcRect b="0" l="0" r="0" t="0"/>
          <a:stretch/>
        </p:blipFill>
        <p:spPr>
          <a:xfrm>
            <a:off x="85692" y="3905825"/>
            <a:ext cx="3543608" cy="1048235"/>
          </a:xfrm>
          <a:prstGeom prst="rect">
            <a:avLst/>
          </a:prstGeom>
          <a:noFill/>
          <a:ln>
            <a:noFill/>
          </a:ln>
        </p:spPr>
      </p:pic>
      <p:pic>
        <p:nvPicPr>
          <p:cNvPr id="95" name="Google Shape;95;p25"/>
          <p:cNvPicPr preferRelativeResize="0"/>
          <p:nvPr/>
        </p:nvPicPr>
        <p:blipFill rotWithShape="1">
          <a:blip r:embed="rId3">
            <a:alphaModFix/>
          </a:blip>
          <a:srcRect b="0" l="0" r="0" t="0"/>
          <a:stretch/>
        </p:blipFill>
        <p:spPr>
          <a:xfrm>
            <a:off x="5645999" y="3925016"/>
            <a:ext cx="3213826" cy="1018675"/>
          </a:xfrm>
          <a:prstGeom prst="rect">
            <a:avLst/>
          </a:prstGeom>
          <a:noFill/>
          <a:ln>
            <a:noFill/>
          </a:ln>
        </p:spPr>
      </p:pic>
      <p:pic>
        <p:nvPicPr>
          <p:cNvPr id="96" name="Google Shape;96;p25"/>
          <p:cNvPicPr preferRelativeResize="0"/>
          <p:nvPr/>
        </p:nvPicPr>
        <p:blipFill rotWithShape="1">
          <a:blip r:embed="rId4">
            <a:alphaModFix/>
          </a:blip>
          <a:srcRect b="0" l="20012" r="19490" t="65415"/>
          <a:stretch/>
        </p:blipFill>
        <p:spPr>
          <a:xfrm>
            <a:off x="3916025" y="181800"/>
            <a:ext cx="1311950" cy="369000"/>
          </a:xfrm>
          <a:prstGeom prst="rect">
            <a:avLst/>
          </a:prstGeom>
          <a:noFill/>
          <a:ln>
            <a:noFill/>
          </a:ln>
        </p:spPr>
      </p:pic>
      <p:cxnSp>
        <p:nvCxnSpPr>
          <p:cNvPr id="97" name="Google Shape;97;p25"/>
          <p:cNvCxnSpPr/>
          <p:nvPr/>
        </p:nvCxnSpPr>
        <p:spPr>
          <a:xfrm>
            <a:off x="3653650" y="4858975"/>
            <a:ext cx="19377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106" name="Shape 106"/>
        <p:cNvGrpSpPr/>
        <p:nvPr/>
      </p:nvGrpSpPr>
      <p:grpSpPr>
        <a:xfrm>
          <a:off x="0" y="0"/>
          <a:ext cx="0" cy="0"/>
          <a:chOff x="0" y="0"/>
          <a:chExt cx="0" cy="0"/>
        </a:xfrm>
      </p:grpSpPr>
      <p:sp>
        <p:nvSpPr>
          <p:cNvPr id="107" name="Google Shape;107;p2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8"/>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8"/>
          <p:cNvSpPr txBox="1"/>
          <p:nvPr>
            <p:ph type="ctrTitle"/>
          </p:nvPr>
        </p:nvSpPr>
        <p:spPr>
          <a:xfrm>
            <a:off x="390525" y="1819275"/>
            <a:ext cx="8222100" cy="9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0" name="Google Shape;110;p28"/>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11" name="Google Shape;111;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112" name="Shape 112"/>
        <p:cNvGrpSpPr/>
        <p:nvPr/>
      </p:nvGrpSpPr>
      <p:grpSpPr>
        <a:xfrm>
          <a:off x="0" y="0"/>
          <a:ext cx="0" cy="0"/>
          <a:chOff x="0" y="0"/>
          <a:chExt cx="0" cy="0"/>
        </a:xfrm>
      </p:grpSpPr>
      <p:sp>
        <p:nvSpPr>
          <p:cNvPr id="113" name="Google Shape;113;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4" name="Google Shape;114;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5" name="Google Shape;11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16" name="Shape 116"/>
        <p:cNvGrpSpPr/>
        <p:nvPr/>
      </p:nvGrpSpPr>
      <p:grpSpPr>
        <a:xfrm>
          <a:off x="0" y="0"/>
          <a:ext cx="0" cy="0"/>
          <a:chOff x="0" y="0"/>
          <a:chExt cx="0" cy="0"/>
        </a:xfrm>
      </p:grpSpPr>
      <p:sp>
        <p:nvSpPr>
          <p:cNvPr id="117" name="Google Shape;117;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8" name="Google Shape;118;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9" name="Google Shape;11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6">
    <p:spTree>
      <p:nvGrpSpPr>
        <p:cNvPr id="14" name="Shape 14"/>
        <p:cNvGrpSpPr/>
        <p:nvPr/>
      </p:nvGrpSpPr>
      <p:grpSpPr>
        <a:xfrm>
          <a:off x="0" y="0"/>
          <a:ext cx="0" cy="0"/>
          <a:chOff x="0" y="0"/>
          <a:chExt cx="0" cy="0"/>
        </a:xfrm>
      </p:grpSpPr>
      <p:sp>
        <p:nvSpPr>
          <p:cNvPr id="15" name="Google Shape;15;p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
          <p:cNvSpPr txBox="1"/>
          <p:nvPr>
            <p:ph type="ctrTitle"/>
          </p:nvPr>
        </p:nvSpPr>
        <p:spPr>
          <a:xfrm>
            <a:off x="390525" y="1819275"/>
            <a:ext cx="8222100" cy="9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 name="Google Shape;18;p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9" name="Google Shape;19;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20" name="Shape 120"/>
        <p:cNvGrpSpPr/>
        <p:nvPr/>
      </p:nvGrpSpPr>
      <p:grpSpPr>
        <a:xfrm>
          <a:off x="0" y="0"/>
          <a:ext cx="0" cy="0"/>
          <a:chOff x="0" y="0"/>
          <a:chExt cx="0" cy="0"/>
        </a:xfrm>
      </p:grpSpPr>
      <p:sp>
        <p:nvSpPr>
          <p:cNvPr id="121" name="Google Shape;121;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2" name="Google Shape;122;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3" name="Google Shape;12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24" name="Shape 124"/>
        <p:cNvGrpSpPr/>
        <p:nvPr/>
      </p:nvGrpSpPr>
      <p:grpSpPr>
        <a:xfrm>
          <a:off x="0" y="0"/>
          <a:ext cx="0" cy="0"/>
          <a:chOff x="0" y="0"/>
          <a:chExt cx="0" cy="0"/>
        </a:xfrm>
      </p:grpSpPr>
      <p:sp>
        <p:nvSpPr>
          <p:cNvPr id="125" name="Google Shape;125;p32"/>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127" name="Google Shape;127;p3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999999"/>
                </a:solidFill>
                <a:latin typeface="Arial"/>
                <a:ea typeface="Arial"/>
                <a:cs typeface="Arial"/>
                <a:sym typeface="Arial"/>
              </a:rPr>
              <a:t>‹#›</a:t>
            </a:fld>
            <a:endParaRPr b="0" i="0" sz="600" u="none" cap="none" strike="noStrike">
              <a:solidFill>
                <a:srgbClr val="999999"/>
              </a:solidFill>
              <a:latin typeface="Arial"/>
              <a:ea typeface="Arial"/>
              <a:cs typeface="Arial"/>
              <a:sym typeface="Arial"/>
            </a:endParaRPr>
          </a:p>
        </p:txBody>
      </p:sp>
      <p:sp>
        <p:nvSpPr>
          <p:cNvPr id="128" name="Google Shape;128;p3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Arial"/>
                <a:ea typeface="Arial"/>
                <a:cs typeface="Arial"/>
                <a:sym typeface="Arial"/>
              </a:rPr>
              <a:t>Crece con Google</a:t>
            </a:r>
            <a:endParaRPr b="0" i="0" sz="600" u="none" cap="none" strike="noStrike">
              <a:solidFill>
                <a:srgbClr val="999999"/>
              </a:solidFill>
              <a:latin typeface="Arial"/>
              <a:ea typeface="Arial"/>
              <a:cs typeface="Arial"/>
              <a:sym typeface="Arial"/>
            </a:endParaRPr>
          </a:p>
        </p:txBody>
      </p:sp>
      <p:pic>
        <p:nvPicPr>
          <p:cNvPr id="129" name="Google Shape;129;p32"/>
          <p:cNvPicPr preferRelativeResize="0"/>
          <p:nvPr/>
        </p:nvPicPr>
        <p:blipFill rotWithShape="1">
          <a:blip r:embed="rId2">
            <a:alphaModFix/>
          </a:blip>
          <a:srcRect b="0" l="0" r="0" t="0"/>
          <a:stretch/>
        </p:blipFill>
        <p:spPr>
          <a:xfrm>
            <a:off x="5645999" y="3925016"/>
            <a:ext cx="3213826" cy="1018675"/>
          </a:xfrm>
          <a:prstGeom prst="rect">
            <a:avLst/>
          </a:prstGeom>
          <a:noFill/>
          <a:ln>
            <a:noFill/>
          </a:ln>
        </p:spPr>
      </p:pic>
      <p:pic>
        <p:nvPicPr>
          <p:cNvPr id="130" name="Google Shape;130;p32"/>
          <p:cNvPicPr preferRelativeResize="0"/>
          <p:nvPr/>
        </p:nvPicPr>
        <p:blipFill rotWithShape="1">
          <a:blip r:embed="rId3">
            <a:alphaModFix/>
          </a:blip>
          <a:srcRect b="0" l="20012" r="19490" t="65415"/>
          <a:stretch/>
        </p:blipFill>
        <p:spPr>
          <a:xfrm>
            <a:off x="7369125" y="181800"/>
            <a:ext cx="1311950" cy="369000"/>
          </a:xfrm>
          <a:prstGeom prst="rect">
            <a:avLst/>
          </a:prstGeom>
          <a:noFill/>
          <a:ln>
            <a:noFill/>
          </a:ln>
        </p:spPr>
      </p:pic>
      <p:cxnSp>
        <p:nvCxnSpPr>
          <p:cNvPr id="131" name="Google Shape;131;p32"/>
          <p:cNvCxnSpPr/>
          <p:nvPr/>
        </p:nvCxnSpPr>
        <p:spPr>
          <a:xfrm>
            <a:off x="3653650" y="4858975"/>
            <a:ext cx="19377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32" name="Shape 132"/>
        <p:cNvGrpSpPr/>
        <p:nvPr/>
      </p:nvGrpSpPr>
      <p:grpSpPr>
        <a:xfrm>
          <a:off x="0" y="0"/>
          <a:ext cx="0" cy="0"/>
          <a:chOff x="0" y="0"/>
          <a:chExt cx="0" cy="0"/>
        </a:xfrm>
      </p:grpSpPr>
      <p:sp>
        <p:nvSpPr>
          <p:cNvPr id="133" name="Google Shape;133;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4" name="Google Shape;134;p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5" name="Google Shape;13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36" name="Shape 13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7">
    <p:spTree>
      <p:nvGrpSpPr>
        <p:cNvPr id="137" name="Shape 137"/>
        <p:cNvGrpSpPr/>
        <p:nvPr/>
      </p:nvGrpSpPr>
      <p:grpSpPr>
        <a:xfrm>
          <a:off x="0" y="0"/>
          <a:ext cx="0" cy="0"/>
          <a:chOff x="0" y="0"/>
          <a:chExt cx="0" cy="0"/>
        </a:xfrm>
      </p:grpSpPr>
      <p:sp>
        <p:nvSpPr>
          <p:cNvPr id="138" name="Google Shape;138;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9" name="Google Shape;139;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0" name="Google Shape;140;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8">
    <p:spTree>
      <p:nvGrpSpPr>
        <p:cNvPr id="141" name="Shape 141"/>
        <p:cNvGrpSpPr/>
        <p:nvPr/>
      </p:nvGrpSpPr>
      <p:grpSpPr>
        <a:xfrm>
          <a:off x="0" y="0"/>
          <a:ext cx="0" cy="0"/>
          <a:chOff x="0" y="0"/>
          <a:chExt cx="0" cy="0"/>
        </a:xfrm>
      </p:grpSpPr>
      <p:sp>
        <p:nvSpPr>
          <p:cNvPr id="142" name="Google Shape;142;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3" name="Google Shape;143;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4" name="Google Shape;1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20">
    <p:spTree>
      <p:nvGrpSpPr>
        <p:cNvPr id="145" name="Shape 145"/>
        <p:cNvGrpSpPr/>
        <p:nvPr/>
      </p:nvGrpSpPr>
      <p:grpSpPr>
        <a:xfrm>
          <a:off x="0" y="0"/>
          <a:ext cx="0" cy="0"/>
          <a:chOff x="0" y="0"/>
          <a:chExt cx="0" cy="0"/>
        </a:xfrm>
      </p:grpSpPr>
      <p:sp>
        <p:nvSpPr>
          <p:cNvPr id="146" name="Google Shape;146;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7" name="Google Shape;147;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8" name="Google Shape;14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9">
  <p:cSld name="TITLE_21">
    <p:spTree>
      <p:nvGrpSpPr>
        <p:cNvPr id="149" name="Shape 149"/>
        <p:cNvGrpSpPr/>
        <p:nvPr/>
      </p:nvGrpSpPr>
      <p:grpSpPr>
        <a:xfrm>
          <a:off x="0" y="0"/>
          <a:ext cx="0" cy="0"/>
          <a:chOff x="0" y="0"/>
          <a:chExt cx="0" cy="0"/>
        </a:xfrm>
      </p:grpSpPr>
      <p:sp>
        <p:nvSpPr>
          <p:cNvPr id="150" name="Google Shape;150;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1" name="Google Shape;151;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2" name="Google Shape;15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53" name="Shape 153"/>
        <p:cNvGrpSpPr/>
        <p:nvPr/>
      </p:nvGrpSpPr>
      <p:grpSpPr>
        <a:xfrm>
          <a:off x="0" y="0"/>
          <a:ext cx="0" cy="0"/>
          <a:chOff x="0" y="0"/>
          <a:chExt cx="0" cy="0"/>
        </a:xfrm>
      </p:grpSpPr>
      <p:sp>
        <p:nvSpPr>
          <p:cNvPr id="154" name="Google Shape;154;p3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9"/>
          <p:cNvSpPr txBox="1"/>
          <p:nvPr>
            <p:ph type="title"/>
          </p:nvPr>
        </p:nvSpPr>
        <p:spPr>
          <a:xfrm>
            <a:off x="311700" y="315925"/>
            <a:ext cx="85206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 name="Google Shape;156;p3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7" name="Google Shape;1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8" name="Shape 158"/>
        <p:cNvGrpSpPr/>
        <p:nvPr/>
      </p:nvGrpSpPr>
      <p:grpSpPr>
        <a:xfrm>
          <a:off x="0" y="0"/>
          <a:ext cx="0" cy="0"/>
          <a:chOff x="0" y="0"/>
          <a:chExt cx="0" cy="0"/>
        </a:xfrm>
      </p:grpSpPr>
      <p:sp>
        <p:nvSpPr>
          <p:cNvPr id="159" name="Google Shape;15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0"/>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2" name="Google Shape;162;p40"/>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3" name="Google Shape;163;p40"/>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txBox="1"/>
          <p:nvPr>
            <p:ph type="ctrTitle"/>
          </p:nvPr>
        </p:nvSpPr>
        <p:spPr>
          <a:xfrm>
            <a:off x="311700" y="1116925"/>
            <a:ext cx="8520600" cy="126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pic>
        <p:nvPicPr>
          <p:cNvPr id="22" name="Google Shape;22;p5"/>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p:spTree>
      <p:nvGrpSpPr>
        <p:cNvPr id="164" name="Shape 164"/>
        <p:cNvGrpSpPr/>
        <p:nvPr/>
      </p:nvGrpSpPr>
      <p:grpSpPr>
        <a:xfrm>
          <a:off x="0" y="0"/>
          <a:ext cx="0" cy="0"/>
          <a:chOff x="0" y="0"/>
          <a:chExt cx="0" cy="0"/>
        </a:xfrm>
      </p:grpSpPr>
      <p:sp>
        <p:nvSpPr>
          <p:cNvPr id="165" name="Google Shape;165;p41"/>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6" name="Google Shape;166;p41"/>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7" name="Google Shape;167;p41"/>
          <p:cNvSpPr txBox="1"/>
          <p:nvPr>
            <p:ph idx="12" type="sldNum"/>
          </p:nvPr>
        </p:nvSpPr>
        <p:spPr>
          <a:xfrm>
            <a:off x="6457950" y="4767263"/>
            <a:ext cx="20574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240100" y="821550"/>
            <a:ext cx="7786800" cy="60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6"/>
          <p:cNvSpPr txBox="1"/>
          <p:nvPr>
            <p:ph idx="1" type="subTitle"/>
          </p:nvPr>
        </p:nvSpPr>
        <p:spPr>
          <a:xfrm>
            <a:off x="265500" y="1424850"/>
            <a:ext cx="5484300" cy="35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6" name="Google Shape;26;p6"/>
          <p:cNvSpPr txBox="1"/>
          <p:nvPr>
            <p:ph idx="2" type="body"/>
          </p:nvPr>
        </p:nvSpPr>
        <p:spPr>
          <a:xfrm>
            <a:off x="311700" y="2155325"/>
            <a:ext cx="3999900" cy="24135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9">
    <p:spTree>
      <p:nvGrpSpPr>
        <p:cNvPr id="27" name="Shape 27"/>
        <p:cNvGrpSpPr/>
        <p:nvPr/>
      </p:nvGrpSpPr>
      <p:grpSpPr>
        <a:xfrm>
          <a:off x="0" y="0"/>
          <a:ext cx="0" cy="0"/>
          <a:chOff x="0" y="0"/>
          <a:chExt cx="0" cy="0"/>
        </a:xfrm>
      </p:grpSpPr>
      <p:sp>
        <p:nvSpPr>
          <p:cNvPr id="28" name="Google Shape;28;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 name="Google Shape;29;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type="title"/>
          </p:nvPr>
        </p:nvSpPr>
        <p:spPr>
          <a:xfrm>
            <a:off x="4293025" y="1547775"/>
            <a:ext cx="3468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3" name="Google Shape;33;p8"/>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
        <p:nvSpPr>
          <p:cNvPr id="34" name="Google Shape;34;p8"/>
          <p:cNvSpPr txBox="1"/>
          <p:nvPr>
            <p:ph idx="1" type="subTitle"/>
          </p:nvPr>
        </p:nvSpPr>
        <p:spPr>
          <a:xfrm>
            <a:off x="4293025" y="2921425"/>
            <a:ext cx="2663100" cy="35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9"/>
          <p:cNvSpPr txBox="1"/>
          <p:nvPr>
            <p:ph type="title"/>
          </p:nvPr>
        </p:nvSpPr>
        <p:spPr>
          <a:xfrm>
            <a:off x="1899450" y="459373"/>
            <a:ext cx="5345100" cy="72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7" name="Google Shape;37;p9"/>
          <p:cNvPicPr preferRelativeResize="0"/>
          <p:nvPr/>
        </p:nvPicPr>
        <p:blipFill rotWithShape="1">
          <a:blip r:embed="rId3">
            <a:alphaModFix/>
          </a:blip>
          <a:srcRect b="0" l="0" r="0" t="0"/>
          <a:stretch/>
        </p:blipFill>
        <p:spPr>
          <a:xfrm>
            <a:off x="8098550" y="4658950"/>
            <a:ext cx="937950" cy="356400"/>
          </a:xfrm>
          <a:prstGeom prst="rect">
            <a:avLst/>
          </a:prstGeom>
          <a:noFill/>
          <a:ln>
            <a:noFill/>
          </a:ln>
        </p:spPr>
      </p:pic>
      <p:sp>
        <p:nvSpPr>
          <p:cNvPr id="38" name="Google Shape;38;p9"/>
          <p:cNvSpPr txBox="1"/>
          <p:nvPr>
            <p:ph idx="1" type="subTitle"/>
          </p:nvPr>
        </p:nvSpPr>
        <p:spPr>
          <a:xfrm>
            <a:off x="1228325" y="1868825"/>
            <a:ext cx="6676800" cy="167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311700" y="109017"/>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8E7CC3"/>
              </a:buClr>
              <a:buSzPts val="2400"/>
              <a:buNone/>
              <a:defRPr>
                <a:solidFill>
                  <a:srgbClr val="8E7CC3"/>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1" name="Google Shape;41;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2" name="Google Shape;42;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pic>
        <p:nvPicPr>
          <p:cNvPr id="43" name="Google Shape;43;p10"/>
          <p:cNvPicPr preferRelativeResize="0"/>
          <p:nvPr/>
        </p:nvPicPr>
        <p:blipFill rotWithShape="1">
          <a:blip r:embed="rId3">
            <a:alphaModFix/>
          </a:blip>
          <a:srcRect b="0" l="0" r="0" t="0"/>
          <a:stretch/>
        </p:blipFill>
        <p:spPr>
          <a:xfrm>
            <a:off x="8113375" y="4735887"/>
            <a:ext cx="867450" cy="24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Montserrat"/>
              <a:buNone/>
              <a:defRPr b="1" i="0" sz="24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Nunito"/>
              <a:buChar char="●"/>
              <a:defRPr b="0" i="0" sz="1800" u="none" cap="none" strike="noStrike">
                <a:solidFill>
                  <a:schemeClr val="dk2"/>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2"/>
              </a:buClr>
              <a:buSzPts val="1400"/>
              <a:buFont typeface="Nunito"/>
              <a:buChar char="■"/>
              <a:defRPr b="0" i="0" sz="1400" u="none" cap="none" strike="noStrike">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olab.research.google.com/" TargetMode="External"/><Relationship Id="rId4" Type="http://schemas.openxmlformats.org/officeDocument/2006/relationships/hyperlink" Target="https://drive.google.com/drive/folders/1q8vaHn2VA09okFohHVOLbH_q8C4c-zAd?usp=sharing" TargetMode="External"/><Relationship Id="rId5" Type="http://schemas.openxmlformats.org/officeDocument/2006/relationships/hyperlink" Target="https://campus.devf.la" TargetMode="External"/><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hyperlink" Target="https://thenextweb.com/neural/2020/10/16/how-id-study-machine-learning-if-id-be-starting-out-today-syndication/" TargetMode="External"/><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65.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75.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hyperlink" Target="https://www.forbes.com/sites/bernardmarr/2017/10/30/the-amazing-ways-spotify-uses-big-data-ai-and-machine-learning-to-drive-business-success/" TargetMode="External"/><Relationship Id="rId4" Type="http://schemas.openxmlformats.org/officeDocument/2006/relationships/image" Target="../media/image63.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hyperlink" Target="http://www3.weforum.org/docs/WEF_Jobs_of_Tomorrow_2020.pdf" TargetMode="External"/><Relationship Id="rId4" Type="http://schemas.openxmlformats.org/officeDocument/2006/relationships/image" Target="../media/image62.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 Id="rId3" Type="http://schemas.openxmlformats.org/officeDocument/2006/relationships/image" Target="../media/image57.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8.jpg"/><Relationship Id="rId5" Type="http://schemas.openxmlformats.org/officeDocument/2006/relationships/image" Target="../media/image30.png"/><Relationship Id="rId6"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drive.google.com/file/d/1RPfWSa5iBm0ZJRjSNWvVXL1ggnqY5rLK/view?usp=sharing" TargetMode="External"/><Relationship Id="rId4" Type="http://schemas.openxmlformats.org/officeDocument/2006/relationships/image" Target="../media/image53.png"/><Relationship Id="rId5"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hyperlink" Target="https://www.edx.org/es/course/computer-science-101" TargetMode="External"/><Relationship Id="rId5"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hyperlink" Target="https://www.coursera.org/learn/python-crash-course?specialization=google-it-automation" TargetMode="External"/><Relationship Id="rId5"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hyperlink" Target="https://www.kaggle.com/learn/python" TargetMode="External"/><Relationship Id="rId5"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codecombat.com" TargetMode="External"/><Relationship Id="rId4" Type="http://schemas.openxmlformats.org/officeDocument/2006/relationships/hyperlink" Target="http://hackerrank.com" TargetMode="External"/><Relationship Id="rId9" Type="http://schemas.openxmlformats.org/officeDocument/2006/relationships/image" Target="../media/image56.png"/><Relationship Id="rId5" Type="http://schemas.openxmlformats.org/officeDocument/2006/relationships/hyperlink" Target="http://freecodecamp.com" TargetMode="External"/><Relationship Id="rId6" Type="http://schemas.openxmlformats.org/officeDocument/2006/relationships/hyperlink" Target="https://jakevdp.github.io/WhirlwindTourOfPython/" TargetMode="External"/><Relationship Id="rId7" Type="http://schemas.openxmlformats.org/officeDocument/2006/relationships/image" Target="../media/image60.png"/><Relationship Id="rId8" Type="http://schemas.openxmlformats.org/officeDocument/2006/relationships/image" Target="../media/image4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python.org/" TargetMode="External"/><Relationship Id="rId4" Type="http://schemas.openxmlformats.org/officeDocument/2006/relationships/image" Target="../media/image46.png"/><Relationship Id="rId5" Type="http://schemas.openxmlformats.org/officeDocument/2006/relationships/image" Target="../media/image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insights.stackoverflow.com/survey/2020#most-popular-technologies" TargetMode="External"/><Relationship Id="rId4" Type="http://schemas.openxmlformats.org/officeDocument/2006/relationships/image" Target="../media/image46.png"/><Relationship Id="rId5" Type="http://schemas.openxmlformats.org/officeDocument/2006/relationships/hyperlink" Target="https://insights.stackoverflow.com/survey/2020#most-popular-technologies" TargetMode="External"/><Relationship Id="rId6" Type="http://schemas.openxmlformats.org/officeDocument/2006/relationships/image" Target="../media/image73.png"/><Relationship Id="rId7" Type="http://schemas.openxmlformats.org/officeDocument/2006/relationships/image" Target="../media/image9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insights.stackoverflow.com/survey/2020#most-popular-technologies" TargetMode="External"/><Relationship Id="rId4" Type="http://schemas.openxmlformats.org/officeDocument/2006/relationships/image" Target="../media/image46.png"/><Relationship Id="rId5" Type="http://schemas.openxmlformats.org/officeDocument/2006/relationships/image" Target="../media/image72.png"/><Relationship Id="rId6" Type="http://schemas.openxmlformats.org/officeDocument/2006/relationships/hyperlink" Target="https://insights.stackoverflow.com/survey/2020#most-popular-technologies" TargetMode="External"/><Relationship Id="rId7"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0.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17.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hyperlink" Target="http://www.youtube.com/watch?v=dU1xS07N-FA" TargetMode="External"/><Relationship Id="rId6" Type="http://schemas.openxmlformats.org/officeDocument/2006/relationships/image" Target="../media/image6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1.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businessinsider.mx/aplicacion-depresion-premio-pandemia/" TargetMode="Externa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businessinsider.mx/aplicacion-depresion-premio-pandemia/" TargetMode="External"/><Relationship Id="rId4" Type="http://schemas.openxmlformats.org/officeDocument/2006/relationships/image" Target="../media/image74.png"/><Relationship Id="rId5"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6.png"/><Relationship Id="rId4" Type="http://schemas.openxmlformats.org/officeDocument/2006/relationships/image" Target="../media/image74.png"/><Relationship Id="rId5"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docs.google.com/forms/d/1q6psuEWmBoBvMoUCMNXH7CNXofmokgcG71xbh1-PK8Q/edit?ts=61f1e312" TargetMode="External"/><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82.png"/><Relationship Id="rId7"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7.png"/><Relationship Id="rId4" Type="http://schemas.openxmlformats.org/officeDocument/2006/relationships/image" Target="../media/image81.png"/><Relationship Id="rId5" Type="http://schemas.openxmlformats.org/officeDocument/2006/relationships/image" Target="../media/image83.png"/><Relationship Id="rId6" Type="http://schemas.openxmlformats.org/officeDocument/2006/relationships/image" Target="../media/image8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7.png"/><Relationship Id="rId4" Type="http://schemas.openxmlformats.org/officeDocument/2006/relationships/hyperlink" Target="https://replit.com/languages/python3" TargetMode="External"/><Relationship Id="rId5" Type="http://schemas.openxmlformats.org/officeDocument/2006/relationships/hyperlink" Target="https://replit.com/languages/python3" TargetMode="External"/><Relationship Id="rId6" Type="http://schemas.openxmlformats.org/officeDocument/2006/relationships/image" Target="../media/image80.png"/><Relationship Id="rId7"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07.png"/><Relationship Id="rId4" Type="http://schemas.openxmlformats.org/officeDocument/2006/relationships/hyperlink" Target="https://docs.anaconda.com/anaconda/user-guide/getting-started/" TargetMode="External"/><Relationship Id="rId5" Type="http://schemas.openxmlformats.org/officeDocument/2006/relationships/image" Target="../media/image80.png"/><Relationship Id="rId6"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3.png"/><Relationship Id="rId4" Type="http://schemas.openxmlformats.org/officeDocument/2006/relationships/hyperlink" Target="https://www.kaggle.com/colinmorris/hello-python" TargetMode="External"/><Relationship Id="rId5" Type="http://schemas.openxmlformats.org/officeDocument/2006/relationships/hyperlink" Target="https://drive.google.com/file/d/1xCjZqMNb862uKLGqHo3R3xljvIKYeAG3/view?usp=sharing" TargetMode="External"/><Relationship Id="rId6"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8.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9.png"/><Relationship Id="rId4" Type="http://schemas.openxmlformats.org/officeDocument/2006/relationships/image" Target="../media/image9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8.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4.png"/><Relationship Id="rId4"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8.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4.png"/><Relationship Id="rId4"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8.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101.jpg"/><Relationship Id="rId4" Type="http://schemas.openxmlformats.org/officeDocument/2006/relationships/image" Target="../media/image97.png"/><Relationship Id="rId5"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3.png"/><Relationship Id="rId4" Type="http://schemas.openxmlformats.org/officeDocument/2006/relationships/hyperlink" Target="https://www.kaggle.com/kernels/fork/1275173" TargetMode="External"/><Relationship Id="rId5" Type="http://schemas.openxmlformats.org/officeDocument/2006/relationships/image" Target="../media/image9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9.png"/><Relationship Id="rId4" Type="http://schemas.openxmlformats.org/officeDocument/2006/relationships/hyperlink" Target="https://www.kaggle.com/kernels/fork/1275163" TargetMode="External"/><Relationship Id="rId5" Type="http://schemas.openxmlformats.org/officeDocument/2006/relationships/image" Target="../media/image100.png"/><Relationship Id="rId6" Type="http://schemas.openxmlformats.org/officeDocument/2006/relationships/image" Target="../media/image9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2.png"/><Relationship Id="rId4" Type="http://schemas.openxmlformats.org/officeDocument/2006/relationships/hyperlink" Target="https://colab.research.google.com/drive/1r9Ujmgt9R5iUd_sa6C70ZjlXN1aJVSc0" TargetMode="External"/><Relationship Id="rId5"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6.png"/><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17.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hyperlink" Target="https://www.kaggle.com/colinmorris/hello-python" TargetMode="External"/><Relationship Id="rId5" Type="http://schemas.openxmlformats.org/officeDocument/2006/relationships/hyperlink" Target="https://www.kaggle.com/kernels/fork/127516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5.gif"/><Relationship Id="rId5" Type="http://schemas.openxmlformats.org/officeDocument/2006/relationships/hyperlink" Target="https://replit.com/languages/python3" TargetMode="External"/><Relationship Id="rId6" Type="http://schemas.openxmlformats.org/officeDocument/2006/relationships/hyperlink" Target="https://www.kaggle.com/colinmorris/hello-python" TargetMode="External"/><Relationship Id="rId7" Type="http://schemas.openxmlformats.org/officeDocument/2006/relationships/hyperlink" Target="https://www.kaggle.com/kernels/fork/1275163" TargetMode="External"/><Relationship Id="rId8" Type="http://schemas.openxmlformats.org/officeDocument/2006/relationships/hyperlink" Target="https://colab.research.google.com/drive/1r9Ujmgt9R5iUd_sa6C70ZjlXN1aJVSc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1"/>
          <p:cNvSpPr txBox="1"/>
          <p:nvPr/>
        </p:nvSpPr>
        <p:spPr>
          <a:xfrm>
            <a:off x="4144375" y="1586250"/>
            <a:ext cx="4418700" cy="19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Introducción al Master Data Science + AI</a:t>
            </a:r>
            <a:endParaRPr b="1" sz="3600">
              <a:solidFill>
                <a:srgbClr val="441848"/>
              </a:solidFill>
              <a:latin typeface="Montserrat"/>
              <a:ea typeface="Montserrat"/>
              <a:cs typeface="Montserrat"/>
              <a:sym typeface="Montserrat"/>
            </a:endParaRPr>
          </a:p>
        </p:txBody>
      </p:sp>
      <p:pic>
        <p:nvPicPr>
          <p:cNvPr id="242" name="Google Shape;242;p51"/>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43" name="Google Shape;243;p51"/>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244" name="Google Shape;244;p51"/>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245" name="Google Shape;245;p51"/>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5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51" name="Google Shape;251;p52"/>
          <p:cNvSpPr txBox="1"/>
          <p:nvPr/>
        </p:nvSpPr>
        <p:spPr>
          <a:xfrm>
            <a:off x="2362650" y="1799250"/>
            <a:ext cx="4418700" cy="15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¿Cómo vamos a trabajar?</a:t>
            </a:r>
            <a:endParaRPr b="1">
              <a:solidFill>
                <a:srgbClr val="44184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3"/>
          <p:cNvSpPr txBox="1"/>
          <p:nvPr/>
        </p:nvSpPr>
        <p:spPr>
          <a:xfrm>
            <a:off x="545175" y="463350"/>
            <a:ext cx="8260200" cy="588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i="0" lang="en" sz="2600" u="none" cap="none" strike="noStrike">
                <a:solidFill>
                  <a:srgbClr val="441848"/>
                </a:solidFill>
                <a:latin typeface="Montserrat"/>
                <a:ea typeface="Montserrat"/>
                <a:cs typeface="Montserrat"/>
                <a:sym typeface="Montserrat"/>
              </a:rPr>
              <a:t>¿Cómo serán las clases?</a:t>
            </a:r>
            <a:endParaRPr b="0" i="0" sz="1800" u="none" cap="none" strike="noStrike">
              <a:solidFill>
                <a:srgbClr val="441848"/>
              </a:solidFill>
              <a:latin typeface="Nunito"/>
              <a:ea typeface="Nunito"/>
              <a:cs typeface="Nunito"/>
              <a:sym typeface="Nunito"/>
            </a:endParaRPr>
          </a:p>
        </p:txBody>
      </p:sp>
      <p:sp>
        <p:nvSpPr>
          <p:cNvPr id="257" name="Google Shape;257;p53"/>
          <p:cNvSpPr txBox="1"/>
          <p:nvPr/>
        </p:nvSpPr>
        <p:spPr>
          <a:xfrm>
            <a:off x="441900" y="1032175"/>
            <a:ext cx="8260200" cy="38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300"/>
              </a:spcBef>
              <a:spcAft>
                <a:spcPts val="0"/>
              </a:spcAft>
              <a:buClr>
                <a:schemeClr val="dk1"/>
              </a:buClr>
              <a:buSzPts val="1800"/>
              <a:buFont typeface="Arial"/>
              <a:buChar char="●"/>
            </a:pPr>
            <a:r>
              <a:rPr i="0" lang="en" sz="1800" u="none" cap="none" strike="noStrike">
                <a:solidFill>
                  <a:schemeClr val="dk1"/>
                </a:solidFill>
                <a:latin typeface="Montserrat"/>
                <a:ea typeface="Montserrat"/>
                <a:cs typeface="Montserrat"/>
                <a:sym typeface="Montserrat"/>
              </a:rPr>
              <a:t>Iniciaremos puntualmente a las </a:t>
            </a:r>
            <a:r>
              <a:rPr b="1" lang="en" sz="1800">
                <a:solidFill>
                  <a:srgbClr val="202124"/>
                </a:solidFill>
                <a:highlight>
                  <a:srgbClr val="FFD966"/>
                </a:highlight>
                <a:latin typeface="Montserrat"/>
                <a:ea typeface="Montserrat"/>
                <a:cs typeface="Montserrat"/>
                <a:sym typeface="Montserrat"/>
              </a:rPr>
              <a:t>18:30 hrs (hora de la Ciudad de México)</a:t>
            </a:r>
            <a:r>
              <a:rPr i="0" lang="en" sz="1800" u="none" cap="none" strike="noStrike">
                <a:solidFill>
                  <a:schemeClr val="dk1"/>
                </a:solidFill>
                <a:latin typeface="Montserrat"/>
                <a:ea typeface="Montserrat"/>
                <a:cs typeface="Montserrat"/>
                <a:sym typeface="Montserrat"/>
              </a:rPr>
              <a:t>.</a:t>
            </a:r>
            <a:endParaRPr i="0" sz="1800" u="none" cap="none" strike="noStrike">
              <a:solidFill>
                <a:schemeClr val="dk1"/>
              </a:solidFill>
              <a:latin typeface="Montserrat"/>
              <a:ea typeface="Montserrat"/>
              <a:cs typeface="Montserrat"/>
              <a:sym typeface="Montserrat"/>
            </a:endParaRPr>
          </a:p>
          <a:p>
            <a:pPr indent="0" lvl="0" marL="457200" marR="0" rtl="0" algn="l">
              <a:lnSpc>
                <a:spcPct val="115000"/>
              </a:lnSpc>
              <a:spcBef>
                <a:spcPts val="30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dk1"/>
              </a:buClr>
              <a:buSzPts val="1800"/>
              <a:buFont typeface="Montserrat"/>
              <a:buChar char="●"/>
            </a:pPr>
            <a:r>
              <a:rPr i="0" lang="en" sz="1800" u="none" cap="none" strike="noStrike">
                <a:solidFill>
                  <a:schemeClr val="dk1"/>
                </a:solidFill>
                <a:latin typeface="Montserrat"/>
                <a:ea typeface="Montserrat"/>
                <a:cs typeface="Montserrat"/>
                <a:sym typeface="Montserrat"/>
              </a:rPr>
              <a:t>La clase se dividirá básicamente en dos partes</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342900" lvl="1" marL="914400" marR="0" rtl="0" algn="l">
              <a:lnSpc>
                <a:spcPct val="115000"/>
              </a:lnSpc>
              <a:spcBef>
                <a:spcPts val="0"/>
              </a:spcBef>
              <a:spcAft>
                <a:spcPts val="0"/>
              </a:spcAft>
              <a:buClr>
                <a:schemeClr val="dk1"/>
              </a:buClr>
              <a:buSzPts val="1800"/>
              <a:buFont typeface="Arial"/>
              <a:buChar char="○"/>
            </a:pPr>
            <a:r>
              <a:rPr lang="en" sz="1800">
                <a:solidFill>
                  <a:schemeClr val="dk1"/>
                </a:solidFill>
                <a:latin typeface="Montserrat"/>
                <a:ea typeface="Montserrat"/>
                <a:cs typeface="Montserrat"/>
                <a:sym typeface="Montserrat"/>
              </a:rPr>
              <a:t>L</a:t>
            </a:r>
            <a:r>
              <a:rPr i="0" lang="en" sz="1800" u="none" cap="none" strike="noStrike">
                <a:solidFill>
                  <a:schemeClr val="dk1"/>
                </a:solidFill>
                <a:latin typeface="Montserrat"/>
                <a:ea typeface="Montserrat"/>
                <a:cs typeface="Montserrat"/>
                <a:sym typeface="Montserrat"/>
              </a:rPr>
              <a:t>a primera </a:t>
            </a:r>
            <a:r>
              <a:rPr lang="en" sz="1800">
                <a:solidFill>
                  <a:schemeClr val="dk1"/>
                </a:solidFill>
                <a:latin typeface="Montserrat"/>
                <a:ea typeface="Montserrat"/>
                <a:cs typeface="Montserrat"/>
                <a:sym typeface="Montserrat"/>
              </a:rPr>
              <a:t>será</a:t>
            </a:r>
            <a:r>
              <a:rPr b="1" lang="en" sz="1800">
                <a:solidFill>
                  <a:srgbClr val="202124"/>
                </a:solidFill>
                <a:highlight>
                  <a:srgbClr val="FFD966"/>
                </a:highlight>
                <a:latin typeface="Montserrat"/>
                <a:ea typeface="Montserrat"/>
                <a:cs typeface="Montserrat"/>
                <a:sym typeface="Montserrat"/>
              </a:rPr>
              <a:t> teórica</a:t>
            </a:r>
            <a:r>
              <a:rPr lang="en" sz="1800">
                <a:solidFill>
                  <a:schemeClr val="dk1"/>
                </a:solidFill>
                <a:latin typeface="Montserrat"/>
                <a:ea typeface="Montserrat"/>
                <a:cs typeface="Montserrat"/>
                <a:sym typeface="Montserrat"/>
              </a:rPr>
              <a:t>. Deberás</a:t>
            </a:r>
            <a:r>
              <a:rPr i="0" lang="en" sz="1800" u="none" cap="none" strike="noStrike">
                <a:solidFill>
                  <a:schemeClr val="dk1"/>
                </a:solidFill>
                <a:latin typeface="Montserrat"/>
                <a:ea typeface="Montserrat"/>
                <a:cs typeface="Montserrat"/>
                <a:sym typeface="Montserrat"/>
              </a:rPr>
              <a:t> prestar atención mientras se expone el tema, as</a:t>
            </a:r>
            <a:r>
              <a:rPr lang="en" sz="1800">
                <a:solidFill>
                  <a:schemeClr val="dk1"/>
                </a:solidFill>
                <a:latin typeface="Montserrat"/>
                <a:ea typeface="Montserrat"/>
                <a:cs typeface="Montserrat"/>
                <a:sym typeface="Montserrat"/>
              </a:rPr>
              <a:t>í como </a:t>
            </a:r>
            <a:r>
              <a:rPr b="1" lang="en" sz="1800">
                <a:solidFill>
                  <a:srgbClr val="202124"/>
                </a:solidFill>
                <a:highlight>
                  <a:srgbClr val="FFD966"/>
                </a:highlight>
                <a:latin typeface="Montserrat"/>
                <a:ea typeface="Montserrat"/>
                <a:cs typeface="Montserrat"/>
                <a:sym typeface="Montserrat"/>
              </a:rPr>
              <a:t>realizar todas las preguntas que quieras.</a:t>
            </a:r>
            <a:r>
              <a:rPr i="0" lang="en" sz="1800" u="none" cap="none" strike="noStrike">
                <a:solidFill>
                  <a:schemeClr val="dk1"/>
                </a:solidFill>
                <a:latin typeface="Montserrat"/>
                <a:ea typeface="Montserrat"/>
                <a:cs typeface="Montserrat"/>
                <a:sym typeface="Montserrat"/>
              </a:rPr>
              <a:t> </a:t>
            </a:r>
            <a:endParaRPr i="0" sz="1800" u="none" cap="none" strike="noStrike">
              <a:solidFill>
                <a:schemeClr val="dk1"/>
              </a:solidFill>
              <a:latin typeface="Montserrat"/>
              <a:ea typeface="Montserrat"/>
              <a:cs typeface="Montserrat"/>
              <a:sym typeface="Montserrat"/>
            </a:endParaRPr>
          </a:p>
          <a:p>
            <a:pPr indent="-342900" lvl="1" marL="914400" marR="0" rtl="0" algn="l">
              <a:lnSpc>
                <a:spcPct val="115000"/>
              </a:lnSpc>
              <a:spcBef>
                <a:spcPts val="0"/>
              </a:spcBef>
              <a:spcAft>
                <a:spcPts val="0"/>
              </a:spcAft>
              <a:buClr>
                <a:schemeClr val="dk1"/>
              </a:buClr>
              <a:buSzPts val="1800"/>
              <a:buFont typeface="Arial"/>
              <a:buChar char="○"/>
            </a:pPr>
            <a:r>
              <a:rPr i="0" lang="en" sz="1800" u="none" cap="none" strike="noStrike">
                <a:solidFill>
                  <a:schemeClr val="dk1"/>
                </a:solidFill>
                <a:latin typeface="Montserrat"/>
                <a:ea typeface="Montserrat"/>
                <a:cs typeface="Montserrat"/>
                <a:sym typeface="Montserrat"/>
              </a:rPr>
              <a:t>La segunda será </a:t>
            </a:r>
            <a:r>
              <a:rPr b="1" lang="en" sz="1800">
                <a:solidFill>
                  <a:srgbClr val="202124"/>
                </a:solidFill>
                <a:highlight>
                  <a:srgbClr val="FFD966"/>
                </a:highlight>
                <a:latin typeface="Montserrat"/>
                <a:ea typeface="Montserrat"/>
                <a:cs typeface="Montserrat"/>
                <a:sym typeface="Montserrat"/>
              </a:rPr>
              <a:t>práctica</a:t>
            </a:r>
            <a:r>
              <a:rPr i="0" lang="en" sz="1800" u="none" cap="none" strike="noStrike">
                <a:solidFill>
                  <a:schemeClr val="dk1"/>
                </a:solidFill>
                <a:latin typeface="Montserrat"/>
                <a:ea typeface="Montserrat"/>
                <a:cs typeface="Montserrat"/>
                <a:sym typeface="Montserrat"/>
              </a:rPr>
              <a:t>,</a:t>
            </a:r>
            <a:r>
              <a:rPr lang="en" sz="1800">
                <a:solidFill>
                  <a:schemeClr val="dk1"/>
                </a:solidFill>
                <a:latin typeface="Montserrat"/>
                <a:ea typeface="Montserrat"/>
                <a:cs typeface="Montserrat"/>
                <a:sym typeface="Montserrat"/>
              </a:rPr>
              <a:t> donde dejaremos un ejercicio y nos dividiremos en equipos mediante breakout rooms de Zoom.</a:t>
            </a:r>
            <a:endParaRPr sz="1800">
              <a:solidFill>
                <a:schemeClr val="dk1"/>
              </a:solidFill>
              <a:latin typeface="Montserrat"/>
              <a:ea typeface="Montserrat"/>
              <a:cs typeface="Montserrat"/>
              <a:sym typeface="Montserrat"/>
            </a:endParaRPr>
          </a:p>
          <a:p>
            <a:pPr indent="0" lvl="0" marL="914400" marR="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Arial"/>
              <a:buChar char="●"/>
            </a:pPr>
            <a:r>
              <a:rPr i="0" lang="en" sz="1800" u="none" cap="none" strike="noStrike">
                <a:solidFill>
                  <a:schemeClr val="dk1"/>
                </a:solidFill>
                <a:latin typeface="Montserrat"/>
                <a:ea typeface="Montserrat"/>
                <a:cs typeface="Montserrat"/>
                <a:sym typeface="Montserrat"/>
              </a:rPr>
              <a:t>Tendremos un </a:t>
            </a:r>
            <a:r>
              <a:rPr b="1" lang="en" sz="1800">
                <a:solidFill>
                  <a:srgbClr val="202124"/>
                </a:solidFill>
                <a:highlight>
                  <a:srgbClr val="FFD966"/>
                </a:highlight>
                <a:latin typeface="Montserrat"/>
                <a:ea typeface="Montserrat"/>
                <a:cs typeface="Montserrat"/>
                <a:sym typeface="Montserrat"/>
              </a:rPr>
              <a:t>break de 15 minutos</a:t>
            </a:r>
            <a:r>
              <a:rPr i="0" lang="en" sz="1800" u="none" cap="none" strike="noStrike">
                <a:solidFill>
                  <a:schemeClr val="dk1"/>
                </a:solidFill>
                <a:latin typeface="Montserrat"/>
                <a:ea typeface="Montserrat"/>
                <a:cs typeface="Montserrat"/>
                <a:sym typeface="Montserrat"/>
              </a:rPr>
              <a:t> a las </a:t>
            </a:r>
            <a:r>
              <a:rPr b="1" lang="en" sz="1800">
                <a:solidFill>
                  <a:srgbClr val="202124"/>
                </a:solidFill>
                <a:highlight>
                  <a:srgbClr val="FFD966"/>
                </a:highlight>
                <a:latin typeface="Montserrat"/>
                <a:ea typeface="Montserrat"/>
                <a:cs typeface="Montserrat"/>
                <a:sym typeface="Montserrat"/>
              </a:rPr>
              <a:t>20:00 hrs</a:t>
            </a:r>
            <a:r>
              <a:rPr i="0" lang="en" sz="1800" u="none" cap="none" strike="noStrike">
                <a:solidFill>
                  <a:schemeClr val="dk1"/>
                </a:solidFill>
                <a:latin typeface="Montserrat"/>
                <a:ea typeface="Montserrat"/>
                <a:cs typeface="Montserrat"/>
                <a:sym typeface="Montserrat"/>
              </a:rPr>
              <a:t>.</a:t>
            </a:r>
            <a:endParaRPr i="0" sz="1800" u="none" cap="none" strike="noStrike">
              <a:solidFill>
                <a:schemeClr val="dk1"/>
              </a:solidFill>
              <a:latin typeface="Montserrat"/>
              <a:ea typeface="Montserrat"/>
              <a:cs typeface="Montserrat"/>
              <a:sym typeface="Montserrat"/>
            </a:endParaRPr>
          </a:p>
        </p:txBody>
      </p:sp>
      <p:pic>
        <p:nvPicPr>
          <p:cNvPr id="258" name="Google Shape;258;p53"/>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4"/>
          <p:cNvSpPr txBox="1"/>
          <p:nvPr/>
        </p:nvSpPr>
        <p:spPr>
          <a:xfrm>
            <a:off x="441900" y="395675"/>
            <a:ext cx="8260200" cy="437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i="0" lang="en" sz="2600" u="none" cap="none" strike="noStrike">
                <a:solidFill>
                  <a:srgbClr val="441848"/>
                </a:solidFill>
                <a:latin typeface="Montserrat"/>
                <a:ea typeface="Montserrat"/>
                <a:cs typeface="Montserrat"/>
                <a:sym typeface="Montserrat"/>
              </a:rPr>
              <a:t>¿Cómo serán las clases?</a:t>
            </a:r>
            <a:endParaRPr b="1" i="0" sz="2600" u="none" cap="none" strike="noStrike">
              <a:solidFill>
                <a:srgbClr val="441848"/>
              </a:solidFill>
              <a:latin typeface="Montserrat"/>
              <a:ea typeface="Montserrat"/>
              <a:cs typeface="Montserrat"/>
              <a:sym typeface="Montserrat"/>
            </a:endParaRPr>
          </a:p>
          <a:p>
            <a:pPr indent="-342900" lvl="0" marL="457200" marR="0" rtl="0" algn="l">
              <a:lnSpc>
                <a:spcPct val="115000"/>
              </a:lnSpc>
              <a:spcBef>
                <a:spcPts val="300"/>
              </a:spcBef>
              <a:spcAft>
                <a:spcPts val="0"/>
              </a:spcAft>
              <a:buClr>
                <a:schemeClr val="dk1"/>
              </a:buClr>
              <a:buSzPts val="1800"/>
              <a:buFont typeface="Montserrat"/>
              <a:buChar char="●"/>
            </a:pPr>
            <a:r>
              <a:rPr i="0" lang="en" sz="1800" u="none" cap="none" strike="noStrike">
                <a:solidFill>
                  <a:srgbClr val="202124"/>
                </a:solidFill>
                <a:highlight>
                  <a:schemeClr val="lt1"/>
                </a:highlight>
                <a:latin typeface="Montserrat"/>
                <a:ea typeface="Montserrat"/>
                <a:cs typeface="Montserrat"/>
                <a:sym typeface="Montserrat"/>
              </a:rPr>
              <a:t>El canal de </a:t>
            </a:r>
            <a:r>
              <a:rPr b="1" i="0" lang="en" sz="1800" u="none" cap="none" strike="noStrike">
                <a:solidFill>
                  <a:srgbClr val="202124"/>
                </a:solidFill>
                <a:highlight>
                  <a:srgbClr val="FFD966"/>
                </a:highlight>
                <a:latin typeface="Montserrat"/>
                <a:ea typeface="Montserrat"/>
                <a:cs typeface="Montserrat"/>
                <a:sym typeface="Montserrat"/>
              </a:rPr>
              <a:t>Slack</a:t>
            </a:r>
            <a:r>
              <a:rPr i="0" lang="en" sz="1800" u="none" cap="none" strike="noStrike">
                <a:solidFill>
                  <a:srgbClr val="202124"/>
                </a:solidFill>
                <a:highlight>
                  <a:schemeClr val="lt1"/>
                </a:highlight>
                <a:latin typeface="Montserrat"/>
                <a:ea typeface="Montserrat"/>
                <a:cs typeface="Montserrat"/>
                <a:sym typeface="Montserrat"/>
              </a:rPr>
              <a:t> lo usaremos para </a:t>
            </a:r>
            <a:r>
              <a:rPr b="1" i="0" lang="en" sz="1800" u="none" cap="none" strike="noStrike">
                <a:solidFill>
                  <a:srgbClr val="202124"/>
                </a:solidFill>
                <a:highlight>
                  <a:srgbClr val="FFD966"/>
                </a:highlight>
                <a:latin typeface="Montserrat"/>
                <a:ea typeface="Montserrat"/>
                <a:cs typeface="Montserrat"/>
                <a:sym typeface="Montserrat"/>
              </a:rPr>
              <a:t>material</a:t>
            </a:r>
            <a:r>
              <a:rPr i="0" lang="en" sz="1800" u="none" cap="none" strike="noStrike">
                <a:solidFill>
                  <a:srgbClr val="202124"/>
                </a:solidFill>
                <a:latin typeface="Montserrat"/>
                <a:ea typeface="Montserrat"/>
                <a:cs typeface="Montserrat"/>
                <a:sym typeface="Montserrat"/>
              </a:rPr>
              <a:t>, </a:t>
            </a:r>
            <a:r>
              <a:rPr b="1" i="0" lang="en" sz="1800" u="none" cap="none" strike="noStrike">
                <a:solidFill>
                  <a:srgbClr val="202124"/>
                </a:solidFill>
                <a:highlight>
                  <a:srgbClr val="FFD966"/>
                </a:highlight>
                <a:latin typeface="Montserrat"/>
                <a:ea typeface="Montserrat"/>
                <a:cs typeface="Montserrat"/>
                <a:sym typeface="Montserrat"/>
              </a:rPr>
              <a:t>avisos</a:t>
            </a:r>
            <a:r>
              <a:rPr b="1" i="0" lang="en" sz="1800" u="none" cap="none" strike="noStrike">
                <a:solidFill>
                  <a:srgbClr val="202124"/>
                </a:solidFill>
                <a:latin typeface="Montserrat"/>
                <a:ea typeface="Montserrat"/>
                <a:cs typeface="Montserrat"/>
                <a:sym typeface="Montserrat"/>
              </a:rPr>
              <a:t> </a:t>
            </a:r>
            <a:r>
              <a:rPr i="0" lang="en" sz="1800" u="none" cap="none" strike="noStrike">
                <a:solidFill>
                  <a:srgbClr val="202124"/>
                </a:solidFill>
                <a:latin typeface="Montserrat"/>
                <a:ea typeface="Montserrat"/>
                <a:cs typeface="Montserrat"/>
                <a:sym typeface="Montserrat"/>
              </a:rPr>
              <a:t>y </a:t>
            </a:r>
            <a:r>
              <a:rPr b="1" i="0" lang="en" sz="1800" u="none" cap="none" strike="noStrike">
                <a:solidFill>
                  <a:srgbClr val="202124"/>
                </a:solidFill>
                <a:highlight>
                  <a:srgbClr val="FFD966"/>
                </a:highlight>
                <a:latin typeface="Montserrat"/>
                <a:ea typeface="Montserrat"/>
                <a:cs typeface="Montserrat"/>
                <a:sym typeface="Montserrat"/>
              </a:rPr>
              <a:t>preguntas</a:t>
            </a:r>
            <a:r>
              <a:rPr b="1" i="0" lang="en" sz="1800" u="none" cap="none" strike="noStrike">
                <a:solidFill>
                  <a:srgbClr val="202124"/>
                </a:solidFill>
                <a:highlight>
                  <a:schemeClr val="lt1"/>
                </a:highlight>
                <a:latin typeface="Montserrat"/>
                <a:ea typeface="Montserrat"/>
                <a:cs typeface="Montserrat"/>
                <a:sym typeface="Montserrat"/>
              </a:rPr>
              <a:t> </a:t>
            </a:r>
            <a:r>
              <a:rPr i="0" lang="en" sz="1800" u="none" cap="none" strike="noStrike">
                <a:solidFill>
                  <a:srgbClr val="202124"/>
                </a:solidFill>
                <a:highlight>
                  <a:schemeClr val="lt1"/>
                </a:highlight>
                <a:latin typeface="Montserrat"/>
                <a:ea typeface="Montserrat"/>
                <a:cs typeface="Montserrat"/>
                <a:sym typeface="Montserrat"/>
              </a:rPr>
              <a:t>principalmente.</a:t>
            </a:r>
            <a:endParaRPr i="0" sz="1800" u="none" cap="none" strike="noStrike">
              <a:solidFill>
                <a:srgbClr val="202124"/>
              </a:solidFill>
              <a:highlight>
                <a:schemeClr val="lt1"/>
              </a:highlight>
              <a:latin typeface="Montserrat"/>
              <a:ea typeface="Montserrat"/>
              <a:cs typeface="Montserrat"/>
              <a:sym typeface="Montserrat"/>
            </a:endParaRPr>
          </a:p>
          <a:p>
            <a:pPr indent="0" lvl="0" marL="457200" marR="0" rtl="0" algn="l">
              <a:lnSpc>
                <a:spcPct val="115000"/>
              </a:lnSpc>
              <a:spcBef>
                <a:spcPts val="300"/>
              </a:spcBef>
              <a:spcAft>
                <a:spcPts val="0"/>
              </a:spcAft>
              <a:buNone/>
            </a:pPr>
            <a:r>
              <a:t/>
            </a:r>
            <a:endParaRPr sz="1800">
              <a:solidFill>
                <a:srgbClr val="202124"/>
              </a:solidFill>
              <a:highlight>
                <a:schemeClr val="lt1"/>
              </a:highlight>
              <a:latin typeface="Montserrat"/>
              <a:ea typeface="Montserrat"/>
              <a:cs typeface="Montserrat"/>
              <a:sym typeface="Montserrat"/>
            </a:endParaRPr>
          </a:p>
          <a:p>
            <a:pPr indent="-342900" lvl="0" marL="457200" marR="0" rtl="0" algn="l">
              <a:lnSpc>
                <a:spcPct val="100000"/>
              </a:lnSpc>
              <a:spcBef>
                <a:spcPts val="0"/>
              </a:spcBef>
              <a:spcAft>
                <a:spcPts val="0"/>
              </a:spcAft>
              <a:buClr>
                <a:srgbClr val="202124"/>
              </a:buClr>
              <a:buSzPts val="1800"/>
              <a:buFont typeface="Montserrat"/>
              <a:buChar char="●"/>
            </a:pPr>
            <a:r>
              <a:rPr i="0" lang="en" sz="1800" u="none" cap="none" strike="noStrike">
                <a:solidFill>
                  <a:schemeClr val="dk1"/>
                </a:solidFill>
                <a:latin typeface="Montserrat"/>
                <a:ea typeface="Montserrat"/>
                <a:cs typeface="Montserrat"/>
                <a:sym typeface="Montserrat"/>
              </a:rPr>
              <a:t>Si durante la clase teórica tiene</a:t>
            </a:r>
            <a:r>
              <a:rPr lang="en" sz="1800">
                <a:solidFill>
                  <a:schemeClr val="dk1"/>
                </a:solidFill>
                <a:latin typeface="Montserrat"/>
                <a:ea typeface="Montserrat"/>
                <a:cs typeface="Montserrat"/>
                <a:sym typeface="Montserrat"/>
              </a:rPr>
              <a:t>s</a:t>
            </a:r>
            <a:r>
              <a:rPr i="0" lang="en" sz="1800" u="none" cap="none" strike="noStrike">
                <a:solidFill>
                  <a:schemeClr val="dk1"/>
                </a:solidFill>
                <a:latin typeface="Montserrat"/>
                <a:ea typeface="Montserrat"/>
                <a:cs typeface="Montserrat"/>
                <a:sym typeface="Montserrat"/>
              </a:rPr>
              <a:t> </a:t>
            </a:r>
            <a:r>
              <a:rPr b="1" i="0" lang="en" sz="1800" u="none" cap="none" strike="noStrike">
                <a:solidFill>
                  <a:schemeClr val="dk1"/>
                </a:solidFill>
                <a:highlight>
                  <a:srgbClr val="FFD966"/>
                </a:highlight>
                <a:latin typeface="Montserrat"/>
                <a:ea typeface="Montserrat"/>
                <a:cs typeface="Montserrat"/>
                <a:sym typeface="Montserrat"/>
              </a:rPr>
              <a:t>dudas</a:t>
            </a:r>
            <a:r>
              <a:rPr i="0" lang="en" sz="1800" u="none" cap="none" strike="noStrike">
                <a:solidFill>
                  <a:schemeClr val="dk1"/>
                </a:solidFill>
                <a:latin typeface="Montserrat"/>
                <a:ea typeface="Montserrat"/>
                <a:cs typeface="Montserrat"/>
                <a:sym typeface="Montserrat"/>
              </a:rPr>
              <a:t>, pueden escribirlas </a:t>
            </a:r>
            <a:r>
              <a:rPr b="1" i="0" lang="en" sz="1800" u="none" cap="none" strike="noStrike">
                <a:solidFill>
                  <a:schemeClr val="dk1"/>
                </a:solidFill>
                <a:highlight>
                  <a:srgbClr val="FFD966"/>
                </a:highlight>
                <a:latin typeface="Montserrat"/>
                <a:ea typeface="Montserrat"/>
                <a:cs typeface="Montserrat"/>
                <a:sym typeface="Montserrat"/>
              </a:rPr>
              <a:t>en el chat de Zoom</a:t>
            </a:r>
            <a:r>
              <a:rPr i="0" lang="en" sz="1800" u="none" cap="none" strike="noStrike">
                <a:solidFill>
                  <a:schemeClr val="dk1"/>
                </a:solidFill>
                <a:latin typeface="Montserrat"/>
                <a:ea typeface="Montserrat"/>
                <a:cs typeface="Montserrat"/>
                <a:sym typeface="Montserrat"/>
              </a:rPr>
              <a:t>. Sin embargo, si se trata de algo que requiera </a:t>
            </a:r>
            <a:r>
              <a:rPr b="1" lang="en" sz="1800">
                <a:solidFill>
                  <a:schemeClr val="dk1"/>
                </a:solidFill>
                <a:highlight>
                  <a:srgbClr val="FFD966"/>
                </a:highlight>
                <a:latin typeface="Montserrat"/>
                <a:ea typeface="Montserrat"/>
                <a:cs typeface="Montserrat"/>
                <a:sym typeface="Montserrat"/>
              </a:rPr>
              <a:t>verse en tu pantalla</a:t>
            </a:r>
            <a:r>
              <a:rPr i="0" lang="en" sz="1800" u="none" cap="none" strike="noStrike">
                <a:solidFill>
                  <a:schemeClr val="dk1"/>
                </a:solidFill>
                <a:latin typeface="Montserrat"/>
                <a:ea typeface="Montserrat"/>
                <a:cs typeface="Montserrat"/>
                <a:sym typeface="Montserrat"/>
              </a:rPr>
              <a:t>, puedes enviar una </a:t>
            </a:r>
            <a:r>
              <a:rPr b="1" i="0" lang="en" sz="1800" u="none" cap="none" strike="noStrike">
                <a:solidFill>
                  <a:schemeClr val="dk1"/>
                </a:solidFill>
                <a:highlight>
                  <a:srgbClr val="FFD966"/>
                </a:highlight>
                <a:latin typeface="Montserrat"/>
                <a:ea typeface="Montserrat"/>
                <a:cs typeface="Montserrat"/>
                <a:sym typeface="Montserrat"/>
              </a:rPr>
              <a:t>captura al canal de Slack</a:t>
            </a:r>
            <a:r>
              <a:rPr i="0" lang="en" sz="1800" u="none" cap="none" strike="noStrike">
                <a:solidFill>
                  <a:schemeClr val="dk1"/>
                </a:solidFill>
                <a:latin typeface="Montserrat"/>
                <a:ea typeface="Montserrat"/>
                <a:cs typeface="Montserrat"/>
                <a:sym typeface="Montserrat"/>
              </a:rPr>
              <a:t>. También podrás compartir tu pantalla pero esto lo retomaremos en la segunda mitad de la clase.</a:t>
            </a:r>
            <a:endParaRPr i="0" sz="1800" u="none" cap="none" strike="noStrike">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Montserrat"/>
              <a:buChar char="●"/>
            </a:pPr>
            <a:r>
              <a:rPr i="0" lang="en" sz="1800" u="none" cap="none" strike="noStrike">
                <a:solidFill>
                  <a:schemeClr val="dk1"/>
                </a:solidFill>
                <a:latin typeface="Montserrat"/>
                <a:ea typeface="Montserrat"/>
                <a:cs typeface="Montserrat"/>
                <a:sym typeface="Montserrat"/>
              </a:rPr>
              <a:t>Podrás ponerte en contacto con cualquiera de tus sensei para </a:t>
            </a:r>
            <a:r>
              <a:rPr b="1" i="0" lang="en" sz="1800" u="none" cap="none" strike="noStrike">
                <a:solidFill>
                  <a:schemeClr val="dk1"/>
                </a:solidFill>
                <a:highlight>
                  <a:srgbClr val="FFD966"/>
                </a:highlight>
                <a:latin typeface="Montserrat"/>
                <a:ea typeface="Montserrat"/>
                <a:cs typeface="Montserrat"/>
                <a:sym typeface="Montserrat"/>
              </a:rPr>
              <a:t>programar una asesoría</a:t>
            </a:r>
            <a:r>
              <a:rPr i="0" lang="en" sz="1800" u="none" cap="none" strike="noStrike">
                <a:solidFill>
                  <a:schemeClr val="dk1"/>
                </a:solidFill>
                <a:latin typeface="Montserrat"/>
                <a:ea typeface="Montserrat"/>
                <a:cs typeface="Montserrat"/>
                <a:sym typeface="Montserrat"/>
              </a:rPr>
              <a:t>. De preferencia, las asesorías se llevarán a cabo </a:t>
            </a:r>
            <a:r>
              <a:rPr b="1" i="0" lang="en" sz="1800" u="none" cap="none" strike="noStrike">
                <a:solidFill>
                  <a:schemeClr val="dk1"/>
                </a:solidFill>
                <a:highlight>
                  <a:srgbClr val="FFD966"/>
                </a:highlight>
                <a:latin typeface="Montserrat"/>
                <a:ea typeface="Montserrat"/>
                <a:cs typeface="Montserrat"/>
                <a:sym typeface="Montserrat"/>
              </a:rPr>
              <a:t>una hora antes de la clase</a:t>
            </a:r>
            <a:r>
              <a:rPr i="0" lang="en" sz="1800" u="none" cap="none" strike="noStrike">
                <a:solidFill>
                  <a:schemeClr val="dk1"/>
                </a:solidFill>
                <a:latin typeface="Montserrat"/>
                <a:ea typeface="Montserrat"/>
                <a:cs typeface="Montserrat"/>
                <a:sym typeface="Montserrat"/>
              </a:rPr>
              <a:t>, pero podemos hallar un horario en caso de que no quedara con tus actividades diarias.</a:t>
            </a:r>
            <a:endParaRPr i="0" sz="1800" u="none" cap="none" strike="noStrike">
              <a:solidFill>
                <a:schemeClr val="dk1"/>
              </a:solidFill>
              <a:latin typeface="Montserrat"/>
              <a:ea typeface="Montserrat"/>
              <a:cs typeface="Montserrat"/>
              <a:sym typeface="Montserrat"/>
            </a:endParaRPr>
          </a:p>
        </p:txBody>
      </p:sp>
      <p:pic>
        <p:nvPicPr>
          <p:cNvPr id="264" name="Google Shape;264;p54"/>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5"/>
          <p:cNvSpPr txBox="1"/>
          <p:nvPr/>
        </p:nvSpPr>
        <p:spPr>
          <a:xfrm>
            <a:off x="441900" y="654375"/>
            <a:ext cx="8260200" cy="3522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i="0" lang="en" sz="2700" u="none" cap="none" strike="noStrike">
                <a:solidFill>
                  <a:srgbClr val="441848"/>
                </a:solidFill>
                <a:latin typeface="Montserrat"/>
                <a:ea typeface="Montserrat"/>
                <a:cs typeface="Montserrat"/>
                <a:sym typeface="Montserrat"/>
              </a:rPr>
              <a:t>¿</a:t>
            </a:r>
            <a:r>
              <a:rPr b="1" lang="en" sz="2700">
                <a:solidFill>
                  <a:srgbClr val="441848"/>
                </a:solidFill>
                <a:latin typeface="Montserrat"/>
                <a:ea typeface="Montserrat"/>
                <a:cs typeface="Montserrat"/>
                <a:sym typeface="Montserrat"/>
              </a:rPr>
              <a:t>Con qué trabajaremos</a:t>
            </a:r>
            <a:r>
              <a:rPr b="1" i="0" lang="en" sz="2700" u="none" cap="none" strike="noStrike">
                <a:solidFill>
                  <a:srgbClr val="441848"/>
                </a:solidFill>
                <a:latin typeface="Montserrat"/>
                <a:ea typeface="Montserrat"/>
                <a:cs typeface="Montserrat"/>
                <a:sym typeface="Montserrat"/>
              </a:rPr>
              <a:t>?</a:t>
            </a:r>
            <a:endParaRPr b="1" i="0" sz="2700" u="none" cap="none" strike="noStrike">
              <a:solidFill>
                <a:srgbClr val="44184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2600"/>
              <a:buFont typeface="Arial"/>
              <a:buNone/>
            </a:pPr>
            <a:r>
              <a:t/>
            </a:r>
            <a:endParaRPr sz="1800">
              <a:solidFill>
                <a:srgbClr val="202124"/>
              </a:solidFill>
              <a:highlight>
                <a:schemeClr val="lt1"/>
              </a:highlight>
              <a:latin typeface="Montserrat"/>
              <a:ea typeface="Montserrat"/>
              <a:cs typeface="Montserrat"/>
              <a:sym typeface="Montserrat"/>
            </a:endParaRPr>
          </a:p>
          <a:p>
            <a:pPr indent="-342900" lvl="0" marL="457200" marR="0" rtl="0" algn="l">
              <a:lnSpc>
                <a:spcPct val="100000"/>
              </a:lnSpc>
              <a:spcBef>
                <a:spcPts val="0"/>
              </a:spcBef>
              <a:spcAft>
                <a:spcPts val="0"/>
              </a:spcAft>
              <a:buClr>
                <a:schemeClr val="dk1"/>
              </a:buClr>
              <a:buSzPts val="1800"/>
              <a:buFont typeface="Nunito"/>
              <a:buChar char="●"/>
            </a:pPr>
            <a:r>
              <a:rPr lang="en" sz="1800">
                <a:solidFill>
                  <a:srgbClr val="202124"/>
                </a:solidFill>
                <a:highlight>
                  <a:schemeClr val="lt1"/>
                </a:highlight>
                <a:latin typeface="Montserrat"/>
                <a:ea typeface="Montserrat"/>
                <a:cs typeface="Montserrat"/>
                <a:sym typeface="Montserrat"/>
              </a:rPr>
              <a:t>Todas las </a:t>
            </a:r>
            <a:r>
              <a:rPr b="1" lang="en" sz="1800">
                <a:solidFill>
                  <a:srgbClr val="202124"/>
                </a:solidFill>
                <a:highlight>
                  <a:schemeClr val="lt1"/>
                </a:highlight>
                <a:latin typeface="Montserrat"/>
                <a:ea typeface="Montserrat"/>
                <a:cs typeface="Montserrat"/>
                <a:sym typeface="Montserrat"/>
              </a:rPr>
              <a:t>presentaciones y notebooks</a:t>
            </a:r>
            <a:r>
              <a:rPr lang="en" sz="1800">
                <a:solidFill>
                  <a:srgbClr val="202124"/>
                </a:solidFill>
                <a:highlight>
                  <a:schemeClr val="lt1"/>
                </a:highlight>
                <a:latin typeface="Montserrat"/>
                <a:ea typeface="Montserrat"/>
                <a:cs typeface="Montserrat"/>
                <a:sym typeface="Montserrat"/>
              </a:rPr>
              <a:t> (Google </a:t>
            </a:r>
            <a:r>
              <a:rPr lang="en" sz="1800" u="sng">
                <a:solidFill>
                  <a:schemeClr val="hlink"/>
                </a:solidFill>
                <a:highlight>
                  <a:schemeClr val="lt1"/>
                </a:highlight>
                <a:latin typeface="Montserrat"/>
                <a:ea typeface="Montserrat"/>
                <a:cs typeface="Montserrat"/>
                <a:sym typeface="Montserrat"/>
                <a:hlinkClick r:id="rId3"/>
              </a:rPr>
              <a:t>Colabs</a:t>
            </a:r>
            <a:r>
              <a:rPr lang="en" sz="1800">
                <a:solidFill>
                  <a:srgbClr val="202124"/>
                </a:solidFill>
                <a:highlight>
                  <a:schemeClr val="lt1"/>
                </a:highlight>
                <a:latin typeface="Montserrat"/>
                <a:ea typeface="Montserrat"/>
                <a:cs typeface="Montserrat"/>
                <a:sym typeface="Montserrat"/>
              </a:rPr>
              <a:t>) que estaremos utilizando en el programa estás dentro de </a:t>
            </a:r>
            <a:r>
              <a:rPr b="1" lang="en" sz="1800" u="sng">
                <a:solidFill>
                  <a:schemeClr val="hlink"/>
                </a:solidFill>
                <a:highlight>
                  <a:schemeClr val="lt1"/>
                </a:highlight>
                <a:latin typeface="Montserrat"/>
                <a:ea typeface="Montserrat"/>
                <a:cs typeface="Montserrat"/>
                <a:sym typeface="Montserrat"/>
                <a:hlinkClick r:id="rId4"/>
              </a:rPr>
              <a:t>esta carpeta</a:t>
            </a:r>
            <a:r>
              <a:rPr lang="en" sz="1800">
                <a:solidFill>
                  <a:schemeClr val="dk1"/>
                </a:solidFill>
                <a:latin typeface="Montserrat"/>
                <a:ea typeface="Montserrat"/>
                <a:cs typeface="Montserrat"/>
                <a:sym typeface="Montserrat"/>
              </a:rPr>
              <a:t>. El material de este módulo los encontrarás en:</a:t>
            </a:r>
            <a:endParaRPr sz="1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 sz="1800">
                <a:solidFill>
                  <a:schemeClr val="dk1"/>
                </a:solidFill>
                <a:latin typeface="Montserrat"/>
                <a:ea typeface="Montserrat"/>
                <a:cs typeface="Montserrat"/>
                <a:sym typeface="Montserrat"/>
              </a:rPr>
              <a:t> </a:t>
            </a:r>
            <a:r>
              <a:rPr i="1" lang="en" sz="1700">
                <a:solidFill>
                  <a:schemeClr val="dk1"/>
                </a:solidFill>
                <a:latin typeface="Montserrat"/>
                <a:ea typeface="Montserrat"/>
                <a:cs typeface="Montserrat"/>
                <a:sym typeface="Montserrat"/>
              </a:rPr>
              <a:t>0. Presentaciones y ejercicios </a:t>
            </a:r>
            <a:r>
              <a:rPr i="1" lang="en" sz="1700">
                <a:solidFill>
                  <a:srgbClr val="202124"/>
                </a:solidFill>
                <a:highlight>
                  <a:srgbClr val="FFFFFF"/>
                </a:highlight>
                <a:latin typeface="Montserrat"/>
                <a:ea typeface="Montserrat"/>
                <a:cs typeface="Montserrat"/>
                <a:sym typeface="Montserrat"/>
              </a:rPr>
              <a:t>&gt; 0. Introducción a la ciencia de datos.</a:t>
            </a:r>
            <a:endParaRPr i="1" sz="1700">
              <a:solidFill>
                <a:srgbClr val="202124"/>
              </a:solidFill>
              <a:highlight>
                <a:srgbClr val="FFFFFF"/>
              </a:highlight>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800">
              <a:solidFill>
                <a:srgbClr val="202124"/>
              </a:solidFill>
              <a:highlight>
                <a:srgbClr val="FFFFFF"/>
              </a:highlight>
              <a:latin typeface="Montserrat"/>
              <a:ea typeface="Montserrat"/>
              <a:cs typeface="Montserrat"/>
              <a:sym typeface="Montserrat"/>
            </a:endParaRPr>
          </a:p>
          <a:p>
            <a:pPr indent="-342900" lvl="0" marL="457200" marR="0" rtl="0" algn="l">
              <a:lnSpc>
                <a:spcPct val="100000"/>
              </a:lnSpc>
              <a:spcBef>
                <a:spcPts val="0"/>
              </a:spcBef>
              <a:spcAft>
                <a:spcPts val="0"/>
              </a:spcAft>
              <a:buClr>
                <a:srgbClr val="202124"/>
              </a:buClr>
              <a:buSzPts val="1800"/>
              <a:buFont typeface="Montserrat"/>
              <a:buChar char="●"/>
            </a:pPr>
            <a:r>
              <a:rPr b="1" lang="en" sz="1800">
                <a:solidFill>
                  <a:srgbClr val="202124"/>
                </a:solidFill>
                <a:highlight>
                  <a:srgbClr val="FFFFFF"/>
                </a:highlight>
                <a:latin typeface="Montserrat"/>
                <a:ea typeface="Montserrat"/>
                <a:cs typeface="Montserrat"/>
                <a:sym typeface="Montserrat"/>
              </a:rPr>
              <a:t>No olvides registrarte en </a:t>
            </a:r>
            <a:r>
              <a:rPr b="1" lang="en" sz="1800" u="sng">
                <a:solidFill>
                  <a:schemeClr val="hlink"/>
                </a:solidFill>
                <a:highlight>
                  <a:srgbClr val="FFFFFF"/>
                </a:highlight>
                <a:latin typeface="Montserrat"/>
                <a:ea typeface="Montserrat"/>
                <a:cs typeface="Montserrat"/>
                <a:sym typeface="Montserrat"/>
                <a:hlinkClick r:id="rId5"/>
              </a:rPr>
              <a:t>Dev.F Campus</a:t>
            </a:r>
            <a:r>
              <a:rPr lang="en" sz="1800">
                <a:solidFill>
                  <a:srgbClr val="202124"/>
                </a:solidFill>
                <a:highlight>
                  <a:srgbClr val="FFFFFF"/>
                </a:highlight>
                <a:latin typeface="Montserrat"/>
                <a:ea typeface="Montserrat"/>
                <a:cs typeface="Montserrat"/>
                <a:sym typeface="Montserrat"/>
              </a:rPr>
              <a:t> para tener acceso a las grabaciones de las sesiones y las lecturas complementarias del programa.</a:t>
            </a:r>
            <a:endParaRPr sz="1800">
              <a:solidFill>
                <a:srgbClr val="202124"/>
              </a:solidFill>
              <a:highlight>
                <a:srgbClr val="FFFFFF"/>
              </a:highlight>
              <a:latin typeface="Montserrat"/>
              <a:ea typeface="Montserrat"/>
              <a:cs typeface="Montserrat"/>
              <a:sym typeface="Montserrat"/>
            </a:endParaRPr>
          </a:p>
        </p:txBody>
      </p:sp>
      <p:pic>
        <p:nvPicPr>
          <p:cNvPr id="270" name="Google Shape;270;p55"/>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6"/>
          <p:cNvSpPr txBox="1"/>
          <p:nvPr/>
        </p:nvSpPr>
        <p:spPr>
          <a:xfrm>
            <a:off x="516500" y="922200"/>
            <a:ext cx="4540200" cy="37566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20000"/>
              </a:lnSpc>
              <a:spcBef>
                <a:spcPts val="0"/>
              </a:spcBef>
              <a:spcAft>
                <a:spcPts val="0"/>
              </a:spcAft>
              <a:buNone/>
            </a:pPr>
            <a:r>
              <a:rPr b="1" lang="en">
                <a:solidFill>
                  <a:srgbClr val="404040"/>
                </a:solidFill>
                <a:highlight>
                  <a:srgbClr val="FFFFFF"/>
                </a:highlight>
                <a:latin typeface="Montserrat"/>
                <a:ea typeface="Montserrat"/>
                <a:cs typeface="Montserrat"/>
                <a:sym typeface="Montserrat"/>
              </a:rPr>
              <a:t>Course</a:t>
            </a:r>
            <a:endParaRPr b="1">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200"/>
              </a:spcBef>
              <a:spcAft>
                <a:spcPts val="0"/>
              </a:spcAft>
              <a:buClr>
                <a:srgbClr val="9372FF"/>
              </a:buClr>
              <a:buSzPts val="1400"/>
              <a:buFont typeface="Montserrat"/>
              <a:buAutoNum type="arabicPeriod"/>
            </a:pPr>
            <a:r>
              <a:rPr b="1" lang="en">
                <a:solidFill>
                  <a:srgbClr val="9372FF"/>
                </a:solidFill>
                <a:highlight>
                  <a:srgbClr val="FFFFFF"/>
                </a:highlight>
                <a:latin typeface="Montserrat"/>
                <a:ea typeface="Montserrat"/>
                <a:cs typeface="Montserrat"/>
                <a:sym typeface="Montserrat"/>
              </a:rPr>
              <a:t>Introducción Python, SQL 👀</a:t>
            </a:r>
            <a:endParaRPr b="1">
              <a:solidFill>
                <a:srgbClr val="9372FF"/>
              </a:solidFill>
              <a:highlight>
                <a:srgbClr val="FFFFFF"/>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a:pPr>
            <a:r>
              <a:rPr lang="en">
                <a:solidFill>
                  <a:srgbClr val="404040"/>
                </a:solidFill>
                <a:highlight>
                  <a:srgbClr val="FFFFFF"/>
                </a:highlight>
                <a:latin typeface="Montserrat"/>
                <a:ea typeface="Montserrat"/>
                <a:cs typeface="Montserrat"/>
                <a:sym typeface="Montserrat"/>
              </a:rPr>
              <a:t>Introducción a la Ciencia de Datos</a:t>
            </a:r>
            <a:endParaRPr>
              <a:solidFill>
                <a:srgbClr val="404040"/>
              </a:solidFill>
              <a:highlight>
                <a:srgbClr val="FFFFFF"/>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t/>
            </a:r>
            <a:endParaRPr b="1" sz="900">
              <a:solidFill>
                <a:srgbClr val="404040"/>
              </a:solidFill>
              <a:highlight>
                <a:srgbClr val="FFFFFF"/>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rPr b="1" lang="en">
                <a:solidFill>
                  <a:srgbClr val="404040"/>
                </a:solidFill>
                <a:highlight>
                  <a:srgbClr val="FFFFFF"/>
                </a:highlight>
                <a:latin typeface="Montserrat"/>
                <a:ea typeface="Montserrat"/>
                <a:cs typeface="Montserrat"/>
                <a:sym typeface="Montserrat"/>
              </a:rPr>
              <a:t>Profesional</a:t>
            </a:r>
            <a:endParaRPr b="1">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200"/>
              </a:spcBef>
              <a:spcAft>
                <a:spcPts val="0"/>
              </a:spcAft>
              <a:buClr>
                <a:srgbClr val="404040"/>
              </a:buClr>
              <a:buSzPts val="1400"/>
              <a:buFont typeface="Montserrat"/>
              <a:buAutoNum type="arabicPeriod" startAt="3"/>
            </a:pPr>
            <a:r>
              <a:rPr lang="en">
                <a:solidFill>
                  <a:srgbClr val="404040"/>
                </a:solidFill>
                <a:highlight>
                  <a:srgbClr val="FFFFFF"/>
                </a:highlight>
                <a:latin typeface="Montserrat"/>
                <a:ea typeface="Montserrat"/>
                <a:cs typeface="Montserrat"/>
                <a:sym typeface="Montserrat"/>
              </a:rPr>
              <a:t>Fundamentos</a:t>
            </a:r>
            <a:endParaRPr>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3"/>
            </a:pPr>
            <a:r>
              <a:rPr lang="en">
                <a:solidFill>
                  <a:srgbClr val="404040"/>
                </a:solidFill>
                <a:highlight>
                  <a:srgbClr val="FFFFFF"/>
                </a:highlight>
                <a:latin typeface="Montserrat"/>
                <a:ea typeface="Montserrat"/>
                <a:cs typeface="Montserrat"/>
                <a:sym typeface="Montserrat"/>
              </a:rPr>
              <a:t>Data Wrangling</a:t>
            </a:r>
            <a:endParaRPr>
              <a:solidFill>
                <a:srgbClr val="404040"/>
              </a:solidFill>
              <a:highlight>
                <a:srgbClr val="FFFFFF"/>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3"/>
            </a:pPr>
            <a:r>
              <a:rPr lang="en">
                <a:solidFill>
                  <a:srgbClr val="404040"/>
                </a:solidFill>
                <a:highlight>
                  <a:srgbClr val="FFFFFF"/>
                </a:highlight>
                <a:latin typeface="Montserrat"/>
                <a:ea typeface="Montserrat"/>
                <a:cs typeface="Montserrat"/>
                <a:sym typeface="Montserrat"/>
              </a:rPr>
              <a:t>Data Visualization</a:t>
            </a:r>
            <a:endParaRPr>
              <a:solidFill>
                <a:srgbClr val="404040"/>
              </a:solidFill>
              <a:highlight>
                <a:srgbClr val="FFFFFF"/>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t/>
            </a:r>
            <a:endParaRPr b="1" sz="900">
              <a:solidFill>
                <a:srgbClr val="404040"/>
              </a:solidFill>
              <a:highlight>
                <a:schemeClr val="lt1"/>
              </a:highlight>
              <a:latin typeface="Montserrat"/>
              <a:ea typeface="Montserrat"/>
              <a:cs typeface="Montserrat"/>
              <a:sym typeface="Montserrat"/>
            </a:endParaRPr>
          </a:p>
          <a:p>
            <a:pPr indent="0" lvl="0" marL="139700" marR="139700" rtl="0" algn="l">
              <a:lnSpc>
                <a:spcPct val="120000"/>
              </a:lnSpc>
              <a:spcBef>
                <a:spcPts val="200"/>
              </a:spcBef>
              <a:spcAft>
                <a:spcPts val="0"/>
              </a:spcAft>
              <a:buNone/>
            </a:pPr>
            <a:r>
              <a:rPr b="1" lang="en">
                <a:solidFill>
                  <a:srgbClr val="404040"/>
                </a:solidFill>
                <a:highlight>
                  <a:schemeClr val="lt1"/>
                </a:highlight>
                <a:latin typeface="Montserrat"/>
                <a:ea typeface="Montserrat"/>
                <a:cs typeface="Montserrat"/>
                <a:sym typeface="Montserrat"/>
              </a:rPr>
              <a:t>Master</a:t>
            </a:r>
            <a:endParaRPr b="1">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20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Machine Learning</a:t>
            </a:r>
            <a:endParaRPr>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Deep learning</a:t>
            </a:r>
            <a:endParaRPr>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Machine Learning en producción</a:t>
            </a:r>
            <a:endParaRPr>
              <a:solidFill>
                <a:srgbClr val="404040"/>
              </a:solidFill>
              <a:highlight>
                <a:schemeClr val="lt1"/>
              </a:highlight>
              <a:latin typeface="Montserrat"/>
              <a:ea typeface="Montserrat"/>
              <a:cs typeface="Montserrat"/>
              <a:sym typeface="Montserrat"/>
            </a:endParaRPr>
          </a:p>
          <a:p>
            <a:pPr indent="-317500" lvl="0" marL="457200" marR="139700" rtl="0" algn="l">
              <a:lnSpc>
                <a:spcPct val="120000"/>
              </a:lnSpc>
              <a:spcBef>
                <a:spcPts val="0"/>
              </a:spcBef>
              <a:spcAft>
                <a:spcPts val="0"/>
              </a:spcAft>
              <a:buClr>
                <a:srgbClr val="404040"/>
              </a:buClr>
              <a:buSzPts val="1400"/>
              <a:buFont typeface="Montserrat"/>
              <a:buAutoNum type="arabicPeriod" startAt="6"/>
            </a:pPr>
            <a:r>
              <a:rPr lang="en">
                <a:solidFill>
                  <a:srgbClr val="404040"/>
                </a:solidFill>
                <a:highlight>
                  <a:schemeClr val="lt1"/>
                </a:highlight>
                <a:latin typeface="Montserrat"/>
                <a:ea typeface="Montserrat"/>
                <a:cs typeface="Montserrat"/>
                <a:sym typeface="Montserrat"/>
              </a:rPr>
              <a:t>Get Certified</a:t>
            </a:r>
            <a:endParaRPr>
              <a:solidFill>
                <a:srgbClr val="404040"/>
              </a:solidFill>
              <a:highlight>
                <a:srgbClr val="FFFFFF"/>
              </a:highlight>
              <a:latin typeface="Montserrat"/>
              <a:ea typeface="Montserrat"/>
              <a:cs typeface="Montserrat"/>
              <a:sym typeface="Montserrat"/>
            </a:endParaRPr>
          </a:p>
        </p:txBody>
      </p:sp>
      <p:sp>
        <p:nvSpPr>
          <p:cNvPr id="276" name="Google Shape;276;p56"/>
          <p:cNvSpPr txBox="1"/>
          <p:nvPr/>
        </p:nvSpPr>
        <p:spPr>
          <a:xfrm>
            <a:off x="468975" y="310950"/>
            <a:ext cx="8260200" cy="61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Módulos del Master</a:t>
            </a:r>
            <a:endParaRPr b="0" i="0" sz="1800" u="none" cap="none" strike="noStrike">
              <a:solidFill>
                <a:schemeClr val="dk1"/>
              </a:solidFill>
              <a:latin typeface="Nunito"/>
              <a:ea typeface="Nunito"/>
              <a:cs typeface="Nunito"/>
              <a:sym typeface="Nunito"/>
            </a:endParaRPr>
          </a:p>
        </p:txBody>
      </p:sp>
      <p:pic>
        <p:nvPicPr>
          <p:cNvPr id="277" name="Google Shape;277;p5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78" name="Google Shape;278;p56"/>
          <p:cNvPicPr preferRelativeResize="0"/>
          <p:nvPr/>
        </p:nvPicPr>
        <p:blipFill>
          <a:blip r:embed="rId4">
            <a:alphaModFix/>
          </a:blip>
          <a:stretch>
            <a:fillRect/>
          </a:stretch>
        </p:blipFill>
        <p:spPr>
          <a:xfrm flipH="1">
            <a:off x="5718575" y="1542000"/>
            <a:ext cx="2618175" cy="2618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57"/>
          <p:cNvPicPr preferRelativeResize="0"/>
          <p:nvPr/>
        </p:nvPicPr>
        <p:blipFill rotWithShape="1">
          <a:blip r:embed="rId3">
            <a:alphaModFix/>
          </a:blip>
          <a:srcRect b="0" l="0" r="0" t="0"/>
          <a:stretch/>
        </p:blipFill>
        <p:spPr>
          <a:xfrm>
            <a:off x="406150" y="117700"/>
            <a:ext cx="3583428" cy="4838700"/>
          </a:xfrm>
          <a:prstGeom prst="rect">
            <a:avLst/>
          </a:prstGeom>
          <a:noFill/>
          <a:ln>
            <a:noFill/>
          </a:ln>
        </p:spPr>
      </p:pic>
      <p:pic>
        <p:nvPicPr>
          <p:cNvPr id="284" name="Google Shape;284;p57"/>
          <p:cNvPicPr preferRelativeResize="0"/>
          <p:nvPr/>
        </p:nvPicPr>
        <p:blipFill rotWithShape="1">
          <a:blip r:embed="rId4">
            <a:alphaModFix/>
          </a:blip>
          <a:srcRect b="0" l="0" r="0" t="0"/>
          <a:stretch/>
        </p:blipFill>
        <p:spPr>
          <a:xfrm>
            <a:off x="4141978" y="152400"/>
            <a:ext cx="4838700"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8"/>
          <p:cNvSpPr txBox="1"/>
          <p:nvPr/>
        </p:nvSpPr>
        <p:spPr>
          <a:xfrm>
            <a:off x="661190" y="1117200"/>
            <a:ext cx="7821600" cy="2909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500"/>
              <a:buFont typeface="Arial"/>
              <a:buNone/>
            </a:pPr>
            <a:r>
              <a:rPr b="1" i="0" lang="en" sz="4400" u="none" cap="none" strike="noStrike">
                <a:solidFill>
                  <a:srgbClr val="441848"/>
                </a:solidFill>
                <a:latin typeface="Roboto"/>
                <a:ea typeface="Roboto"/>
                <a:cs typeface="Roboto"/>
                <a:sym typeface="Roboto"/>
              </a:rPr>
              <a:t>Si practicas</a:t>
            </a:r>
            <a:r>
              <a:rPr i="0" lang="en" sz="4400" u="none" cap="none" strike="noStrike">
                <a:solidFill>
                  <a:srgbClr val="441848"/>
                </a:solidFill>
                <a:latin typeface="Roboto"/>
                <a:ea typeface="Roboto"/>
                <a:cs typeface="Roboto"/>
                <a:sym typeface="Roboto"/>
              </a:rPr>
              <a:t> tu hábito a </a:t>
            </a:r>
            <a:r>
              <a:rPr b="1" i="0" lang="en" sz="4400" u="none" cap="none" strike="noStrike">
                <a:solidFill>
                  <a:srgbClr val="441848"/>
                </a:solidFill>
                <a:latin typeface="Roboto"/>
                <a:ea typeface="Roboto"/>
                <a:cs typeface="Roboto"/>
                <a:sym typeface="Roboto"/>
              </a:rPr>
              <a:t>diario, </a:t>
            </a:r>
            <a:r>
              <a:rPr lang="en" sz="4400">
                <a:solidFill>
                  <a:srgbClr val="441848"/>
                </a:solidFill>
                <a:latin typeface="Roboto"/>
                <a:ea typeface="Roboto"/>
                <a:cs typeface="Roboto"/>
                <a:sym typeface="Roboto"/>
              </a:rPr>
              <a:t>aun</a:t>
            </a:r>
            <a:r>
              <a:rPr lang="en" sz="4400" u="none" cap="none" strike="noStrike">
                <a:solidFill>
                  <a:srgbClr val="441848"/>
                </a:solidFill>
                <a:latin typeface="Roboto"/>
                <a:ea typeface="Roboto"/>
                <a:cs typeface="Roboto"/>
                <a:sym typeface="Roboto"/>
              </a:rPr>
              <a:t> </a:t>
            </a:r>
            <a:r>
              <a:rPr lang="en" sz="4400">
                <a:solidFill>
                  <a:srgbClr val="441848"/>
                </a:solidFill>
                <a:latin typeface="Roboto"/>
                <a:ea typeface="Roboto"/>
                <a:cs typeface="Roboto"/>
                <a:sym typeface="Roboto"/>
              </a:rPr>
              <a:t>cuando</a:t>
            </a:r>
            <a:r>
              <a:rPr lang="en" sz="4400" u="none" cap="none" strike="noStrike">
                <a:solidFill>
                  <a:srgbClr val="441848"/>
                </a:solidFill>
                <a:latin typeface="Roboto"/>
                <a:ea typeface="Roboto"/>
                <a:cs typeface="Roboto"/>
                <a:sym typeface="Roboto"/>
              </a:rPr>
              <a:t> sientas que </a:t>
            </a:r>
            <a:r>
              <a:rPr lang="en" sz="4400">
                <a:solidFill>
                  <a:srgbClr val="441848"/>
                </a:solidFill>
                <a:latin typeface="Roboto"/>
                <a:ea typeface="Roboto"/>
                <a:cs typeface="Roboto"/>
                <a:sym typeface="Roboto"/>
              </a:rPr>
              <a:t>no </a:t>
            </a:r>
            <a:r>
              <a:rPr lang="en" sz="4400" u="none" cap="none" strike="noStrike">
                <a:solidFill>
                  <a:srgbClr val="441848"/>
                </a:solidFill>
                <a:latin typeface="Roboto"/>
                <a:ea typeface="Roboto"/>
                <a:cs typeface="Roboto"/>
                <a:sym typeface="Roboto"/>
              </a:rPr>
              <a:t>avanzaste</a:t>
            </a:r>
            <a:r>
              <a:rPr b="1" i="0" lang="en" sz="4400" u="none" cap="none" strike="noStrike">
                <a:solidFill>
                  <a:srgbClr val="441848"/>
                </a:solidFill>
                <a:latin typeface="Roboto"/>
                <a:ea typeface="Roboto"/>
                <a:cs typeface="Roboto"/>
                <a:sym typeface="Roboto"/>
              </a:rPr>
              <a:t>, </a:t>
            </a:r>
            <a:r>
              <a:rPr b="1" lang="en" sz="4400">
                <a:solidFill>
                  <a:srgbClr val="441848"/>
                </a:solidFill>
                <a:latin typeface="Roboto"/>
                <a:ea typeface="Roboto"/>
                <a:cs typeface="Roboto"/>
                <a:sym typeface="Roboto"/>
              </a:rPr>
              <a:t>s</a:t>
            </a:r>
            <a:r>
              <a:rPr b="1" i="0" lang="en" sz="4400" u="none" cap="none" strike="noStrike">
                <a:solidFill>
                  <a:srgbClr val="441848"/>
                </a:solidFill>
                <a:latin typeface="Roboto"/>
                <a:ea typeface="Roboto"/>
                <a:cs typeface="Roboto"/>
                <a:sym typeface="Roboto"/>
              </a:rPr>
              <a:t>erás,</a:t>
            </a:r>
            <a:r>
              <a:rPr b="1" lang="en" sz="4400">
                <a:solidFill>
                  <a:srgbClr val="441848"/>
                </a:solidFill>
                <a:latin typeface="Roboto"/>
                <a:ea typeface="Roboto"/>
                <a:cs typeface="Roboto"/>
                <a:sym typeface="Roboto"/>
              </a:rPr>
              <a:t> </a:t>
            </a:r>
            <a:r>
              <a:rPr b="1" i="0" lang="en" sz="4400" u="none" cap="none" strike="noStrike">
                <a:solidFill>
                  <a:srgbClr val="441848"/>
                </a:solidFill>
                <a:latin typeface="Roboto"/>
                <a:ea typeface="Roboto"/>
                <a:cs typeface="Roboto"/>
                <a:sym typeface="Roboto"/>
              </a:rPr>
              <a:t>al menos, </a:t>
            </a:r>
            <a:endParaRPr b="1" i="0" sz="4400" u="none" cap="none" strike="noStrike">
              <a:solidFill>
                <a:srgbClr val="441848"/>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rgbClr val="441848"/>
                </a:solidFill>
                <a:highlight>
                  <a:srgbClr val="FFFF00"/>
                </a:highlight>
                <a:latin typeface="Roboto"/>
                <a:ea typeface="Roboto"/>
                <a:cs typeface="Roboto"/>
                <a:sym typeface="Roboto"/>
              </a:rPr>
              <a:t>1% mejor que el día anterior</a:t>
            </a:r>
            <a:r>
              <a:rPr b="1" i="0" lang="en" sz="4500" u="none" cap="none" strike="noStrike">
                <a:solidFill>
                  <a:srgbClr val="441848"/>
                </a:solidFill>
                <a:latin typeface="Roboto"/>
                <a:ea typeface="Roboto"/>
                <a:cs typeface="Roboto"/>
                <a:sym typeface="Roboto"/>
              </a:rPr>
              <a:t> </a:t>
            </a:r>
            <a:endParaRPr b="0" i="0" sz="100" u="none" cap="none" strike="noStrike">
              <a:solidFill>
                <a:srgbClr val="441848"/>
              </a:solidFill>
              <a:latin typeface="Arial"/>
              <a:ea typeface="Arial"/>
              <a:cs typeface="Arial"/>
              <a:sym typeface="Arial"/>
            </a:endParaRPr>
          </a:p>
        </p:txBody>
      </p:sp>
      <p:pic>
        <p:nvPicPr>
          <p:cNvPr id="290" name="Google Shape;290;p58"/>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96" name="Google Shape;296;p59"/>
          <p:cNvPicPr preferRelativeResize="0"/>
          <p:nvPr/>
        </p:nvPicPr>
        <p:blipFill>
          <a:blip r:embed="rId4">
            <a:alphaModFix/>
          </a:blip>
          <a:stretch>
            <a:fillRect/>
          </a:stretch>
        </p:blipFill>
        <p:spPr>
          <a:xfrm>
            <a:off x="2060728" y="76200"/>
            <a:ext cx="5022535" cy="499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60"/>
          <p:cNvPicPr preferRelativeResize="0"/>
          <p:nvPr/>
        </p:nvPicPr>
        <p:blipFill rotWithShape="1">
          <a:blip r:embed="rId3">
            <a:alphaModFix/>
          </a:blip>
          <a:srcRect b="0" l="0" r="0" t="0"/>
          <a:stretch/>
        </p:blipFill>
        <p:spPr>
          <a:xfrm>
            <a:off x="1457400" y="352600"/>
            <a:ext cx="6229200" cy="4438299"/>
          </a:xfrm>
          <a:prstGeom prst="rect">
            <a:avLst/>
          </a:prstGeom>
          <a:noFill/>
          <a:ln>
            <a:noFill/>
          </a:ln>
        </p:spPr>
      </p:pic>
      <p:sp>
        <p:nvSpPr>
          <p:cNvPr id="302" name="Google Shape;302;p60"/>
          <p:cNvSpPr txBox="1"/>
          <p:nvPr/>
        </p:nvSpPr>
        <p:spPr>
          <a:xfrm>
            <a:off x="1017450" y="4766700"/>
            <a:ext cx="7109100" cy="22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303" name="Google Shape;303;p60"/>
          <p:cNvSpPr txBox="1"/>
          <p:nvPr/>
        </p:nvSpPr>
        <p:spPr>
          <a:xfrm>
            <a:off x="2236650" y="4698600"/>
            <a:ext cx="4670700" cy="36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80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4"/>
              </a:rPr>
              <a:t>How I’d study machine learning — if I’d be starting out today</a:t>
            </a:r>
            <a:endParaRPr b="0" i="0" sz="1200" u="none" cap="none" strike="noStrike">
              <a:solidFill>
                <a:schemeClr val="dk1"/>
              </a:solidFill>
              <a:latin typeface="Arial"/>
              <a:ea typeface="Arial"/>
              <a:cs typeface="Arial"/>
              <a:sym typeface="Arial"/>
            </a:endParaRPr>
          </a:p>
        </p:txBody>
      </p:sp>
      <p:pic>
        <p:nvPicPr>
          <p:cNvPr id="304" name="Google Shape;304;p60"/>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3"/>
          <p:cNvSpPr txBox="1"/>
          <p:nvPr/>
        </p:nvSpPr>
        <p:spPr>
          <a:xfrm>
            <a:off x="871800" y="1820450"/>
            <a:ext cx="3000000" cy="10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Data Scientist</a:t>
            </a:r>
            <a:r>
              <a:rPr lang="en">
                <a:solidFill>
                  <a:schemeClr val="dk1"/>
                </a:solidFill>
                <a:latin typeface="Proxima Nova"/>
                <a:ea typeface="Proxima Nova"/>
                <a:cs typeface="Proxima Nova"/>
                <a:sym typeface="Proxima Nova"/>
              </a:rPr>
              <a:t>, </a:t>
            </a:r>
            <a:r>
              <a:rPr b="1" lang="en">
                <a:solidFill>
                  <a:schemeClr val="dk1"/>
                </a:solidFill>
                <a:latin typeface="Proxima Nova"/>
                <a:ea typeface="Proxima Nova"/>
                <a:cs typeface="Proxima Nova"/>
                <a:sym typeface="Proxima Nova"/>
              </a:rPr>
              <a:t>Telefónica</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wyvern.pime@gmail.com</a:t>
            </a:r>
            <a:endParaRPr b="1">
              <a:solidFill>
                <a:schemeClr val="dk1"/>
              </a:solidFill>
              <a:latin typeface="Proxima Nova"/>
              <a:ea typeface="Proxima Nova"/>
              <a:cs typeface="Proxima Nova"/>
              <a:sym typeface="Proxima Nova"/>
            </a:endParaRPr>
          </a:p>
        </p:txBody>
      </p:sp>
      <p:pic>
        <p:nvPicPr>
          <p:cNvPr id="177" name="Google Shape;177;p4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78" name="Google Shape;178;p43"/>
          <p:cNvSpPr txBox="1"/>
          <p:nvPr/>
        </p:nvSpPr>
        <p:spPr>
          <a:xfrm>
            <a:off x="871800" y="637875"/>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Alejandro</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Pimentel</a:t>
            </a:r>
            <a:endParaRPr b="1" sz="3600">
              <a:solidFill>
                <a:srgbClr val="441848"/>
              </a:solidFill>
              <a:latin typeface="Montserrat"/>
              <a:ea typeface="Montserrat"/>
              <a:cs typeface="Montserrat"/>
              <a:sym typeface="Montserrat"/>
            </a:endParaRPr>
          </a:p>
        </p:txBody>
      </p:sp>
      <p:pic>
        <p:nvPicPr>
          <p:cNvPr id="179" name="Google Shape;179;p43"/>
          <p:cNvPicPr preferRelativeResize="0"/>
          <p:nvPr/>
        </p:nvPicPr>
        <p:blipFill>
          <a:blip r:embed="rId4">
            <a:alphaModFix/>
          </a:blip>
          <a:stretch>
            <a:fillRect/>
          </a:stretch>
        </p:blipFill>
        <p:spPr>
          <a:xfrm>
            <a:off x="5280175" y="637875"/>
            <a:ext cx="2960926" cy="1973950"/>
          </a:xfrm>
          <a:prstGeom prst="rect">
            <a:avLst/>
          </a:prstGeom>
          <a:noFill/>
          <a:ln>
            <a:noFill/>
          </a:ln>
        </p:spPr>
      </p:pic>
      <p:pic>
        <p:nvPicPr>
          <p:cNvPr id="180" name="Google Shape;180;p43"/>
          <p:cNvPicPr preferRelativeResize="0"/>
          <p:nvPr/>
        </p:nvPicPr>
        <p:blipFill>
          <a:blip r:embed="rId5">
            <a:alphaModFix/>
          </a:blip>
          <a:stretch>
            <a:fillRect/>
          </a:stretch>
        </p:blipFill>
        <p:spPr>
          <a:xfrm>
            <a:off x="871800" y="2864750"/>
            <a:ext cx="2960927" cy="16655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61"/>
          <p:cNvPicPr preferRelativeResize="0"/>
          <p:nvPr/>
        </p:nvPicPr>
        <p:blipFill>
          <a:blip r:embed="rId3">
            <a:alphaModFix/>
          </a:blip>
          <a:stretch>
            <a:fillRect/>
          </a:stretch>
        </p:blipFill>
        <p:spPr>
          <a:xfrm>
            <a:off x="1201187" y="124275"/>
            <a:ext cx="6741626" cy="4104551"/>
          </a:xfrm>
          <a:prstGeom prst="rect">
            <a:avLst/>
          </a:prstGeom>
          <a:noFill/>
          <a:ln>
            <a:noFill/>
          </a:ln>
        </p:spPr>
      </p:pic>
      <p:pic>
        <p:nvPicPr>
          <p:cNvPr id="310" name="Google Shape;310;p61"/>
          <p:cNvPicPr preferRelativeResize="0"/>
          <p:nvPr/>
        </p:nvPicPr>
        <p:blipFill>
          <a:blip r:embed="rId4">
            <a:alphaModFix/>
          </a:blip>
          <a:stretch>
            <a:fillRect/>
          </a:stretch>
        </p:blipFill>
        <p:spPr>
          <a:xfrm>
            <a:off x="565509" y="4248225"/>
            <a:ext cx="740095" cy="554100"/>
          </a:xfrm>
          <a:prstGeom prst="rect">
            <a:avLst/>
          </a:prstGeom>
          <a:noFill/>
          <a:ln>
            <a:noFill/>
          </a:ln>
        </p:spPr>
      </p:pic>
      <p:sp>
        <p:nvSpPr>
          <p:cNvPr id="311" name="Google Shape;311;p61"/>
          <p:cNvSpPr txBox="1"/>
          <p:nvPr/>
        </p:nvSpPr>
        <p:spPr>
          <a:xfrm>
            <a:off x="1406650" y="4248225"/>
            <a:ext cx="736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La Ciencia de datos en este contexto tiene el objetivo de descubrir y comunicar “conocimiento”/insights de los datos, así que ML es una herramienta importante.</a:t>
            </a:r>
            <a:endParaRPr sz="1200">
              <a:solidFill>
                <a:schemeClr val="dk2"/>
              </a:solidFill>
              <a:latin typeface="Montserrat"/>
              <a:ea typeface="Montserrat"/>
              <a:cs typeface="Montserrat"/>
              <a:sym typeface="Montserrat"/>
            </a:endParaRPr>
          </a:p>
        </p:txBody>
      </p:sp>
      <p:sp>
        <p:nvSpPr>
          <p:cNvPr id="312" name="Google Shape;312;p61"/>
          <p:cNvSpPr txBox="1"/>
          <p:nvPr/>
        </p:nvSpPr>
        <p:spPr>
          <a:xfrm>
            <a:off x="296963" y="267150"/>
            <a:ext cx="74292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441848"/>
                </a:solidFill>
                <a:latin typeface="Montserrat"/>
                <a:ea typeface="Montserrat"/>
                <a:cs typeface="Montserrat"/>
                <a:sym typeface="Montserrat"/>
              </a:rPr>
              <a:t>Recordemos que...</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2"/>
          <p:cNvSpPr txBox="1"/>
          <p:nvPr/>
        </p:nvSpPr>
        <p:spPr>
          <a:xfrm>
            <a:off x="449363" y="267150"/>
            <a:ext cx="74292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Agentes Inteligentes</a:t>
            </a:r>
            <a:endParaRPr sz="3000"/>
          </a:p>
        </p:txBody>
      </p:sp>
      <p:pic>
        <p:nvPicPr>
          <p:cNvPr id="318" name="Google Shape;318;p6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9" name="Google Shape;319;p62"/>
          <p:cNvPicPr preferRelativeResize="0"/>
          <p:nvPr/>
        </p:nvPicPr>
        <p:blipFill>
          <a:blip r:embed="rId4">
            <a:alphaModFix/>
          </a:blip>
          <a:stretch>
            <a:fillRect/>
          </a:stretch>
        </p:blipFill>
        <p:spPr>
          <a:xfrm>
            <a:off x="1642850" y="1008150"/>
            <a:ext cx="5748450" cy="3783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3"/>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3"/>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326" name="Google Shape;326;p63"/>
          <p:cNvSpPr/>
          <p:nvPr/>
        </p:nvSpPr>
        <p:spPr>
          <a:xfrm>
            <a:off x="0" y="0"/>
            <a:ext cx="204000" cy="2040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a:p>
        </p:txBody>
      </p:sp>
      <p:sp>
        <p:nvSpPr>
          <p:cNvPr id="327" name="Google Shape;327;p63"/>
          <p:cNvSpPr txBox="1"/>
          <p:nvPr>
            <p:ph idx="4294967295" type="title"/>
          </p:nvPr>
        </p:nvSpPr>
        <p:spPr>
          <a:xfrm>
            <a:off x="272350" y="204000"/>
            <a:ext cx="7642500" cy="678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441848"/>
                </a:solidFill>
              </a:rPr>
              <a:t>Cambio de paradigma</a:t>
            </a:r>
            <a:endParaRPr sz="3000">
              <a:solidFill>
                <a:srgbClr val="441848"/>
              </a:solidFill>
            </a:endParaRPr>
          </a:p>
        </p:txBody>
      </p:sp>
      <p:pic>
        <p:nvPicPr>
          <p:cNvPr id="328" name="Google Shape;328;p63"/>
          <p:cNvPicPr preferRelativeResize="0"/>
          <p:nvPr/>
        </p:nvPicPr>
        <p:blipFill>
          <a:blip r:embed="rId3">
            <a:alphaModFix/>
          </a:blip>
          <a:stretch>
            <a:fillRect/>
          </a:stretch>
        </p:blipFill>
        <p:spPr>
          <a:xfrm>
            <a:off x="676275" y="1500600"/>
            <a:ext cx="7791451" cy="1888350"/>
          </a:xfrm>
          <a:prstGeom prst="rect">
            <a:avLst/>
          </a:prstGeom>
          <a:noFill/>
          <a:ln>
            <a:noFill/>
          </a:ln>
        </p:spPr>
      </p:pic>
      <p:pic>
        <p:nvPicPr>
          <p:cNvPr id="329" name="Google Shape;329;p6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4"/>
          <p:cNvSpPr txBox="1"/>
          <p:nvPr/>
        </p:nvSpPr>
        <p:spPr>
          <a:xfrm>
            <a:off x="441900" y="234225"/>
            <a:ext cx="8260200" cy="54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Navegando en la Web</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335" name="Google Shape;335;p64"/>
          <p:cNvPicPr preferRelativeResize="0"/>
          <p:nvPr/>
        </p:nvPicPr>
        <p:blipFill>
          <a:blip r:embed="rId3">
            <a:alphaModFix/>
          </a:blip>
          <a:stretch>
            <a:fillRect/>
          </a:stretch>
        </p:blipFill>
        <p:spPr>
          <a:xfrm>
            <a:off x="581263" y="1266950"/>
            <a:ext cx="7981474" cy="3717274"/>
          </a:xfrm>
          <a:prstGeom prst="rect">
            <a:avLst/>
          </a:prstGeom>
          <a:noFill/>
          <a:ln>
            <a:noFill/>
          </a:ln>
        </p:spPr>
      </p:pic>
      <p:pic>
        <p:nvPicPr>
          <p:cNvPr id="336" name="Google Shape;336;p64"/>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5"/>
          <p:cNvSpPr txBox="1"/>
          <p:nvPr/>
        </p:nvSpPr>
        <p:spPr>
          <a:xfrm>
            <a:off x="441900" y="272425"/>
            <a:ext cx="8260200" cy="69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Sistemas de Recomendación</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342" name="Google Shape;342;p65"/>
          <p:cNvPicPr preferRelativeResize="0"/>
          <p:nvPr/>
        </p:nvPicPr>
        <p:blipFill>
          <a:blip r:embed="rId3">
            <a:alphaModFix/>
          </a:blip>
          <a:stretch>
            <a:fillRect/>
          </a:stretch>
        </p:blipFill>
        <p:spPr>
          <a:xfrm>
            <a:off x="76675" y="1036737"/>
            <a:ext cx="8904098" cy="3070025"/>
          </a:xfrm>
          <a:prstGeom prst="rect">
            <a:avLst/>
          </a:prstGeom>
          <a:noFill/>
          <a:ln>
            <a:noFill/>
          </a:ln>
        </p:spPr>
      </p:pic>
      <p:pic>
        <p:nvPicPr>
          <p:cNvPr id="343" name="Google Shape;343;p6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6"/>
          <p:cNvSpPr txBox="1"/>
          <p:nvPr/>
        </p:nvSpPr>
        <p:spPr>
          <a:xfrm>
            <a:off x="441900" y="4504125"/>
            <a:ext cx="68307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7F7F7F"/>
                </a:solidFill>
              </a:rPr>
              <a:t>Bernard Marr (2017). The Amazing Ways Spotify Uses Big Data, AI and Machine Learning to Drive Business Success. Forbes: </a:t>
            </a:r>
            <a:r>
              <a:rPr lang="en" sz="800" u="sng">
                <a:solidFill>
                  <a:schemeClr val="hlink"/>
                </a:solidFill>
                <a:hlinkClick r:id="rId3"/>
              </a:rPr>
              <a:t>https://www.forbes.com/sites/bernardmarr/2017/10/30/the-amazing-ways-spotify-uses-big-data-ai-and-machine-learning-to-drive-business-success/</a:t>
            </a:r>
            <a:endParaRPr sz="800">
              <a:solidFill>
                <a:srgbClr val="7F7F7F"/>
              </a:solidFill>
            </a:endParaRPr>
          </a:p>
        </p:txBody>
      </p:sp>
      <p:sp>
        <p:nvSpPr>
          <p:cNvPr id="349" name="Google Shape;349;p66"/>
          <p:cNvSpPr txBox="1"/>
          <p:nvPr/>
        </p:nvSpPr>
        <p:spPr>
          <a:xfrm>
            <a:off x="441900" y="2469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Sistemas de Recomendación</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pic>
        <p:nvPicPr>
          <p:cNvPr id="350" name="Google Shape;350;p66"/>
          <p:cNvPicPr preferRelativeResize="0"/>
          <p:nvPr/>
        </p:nvPicPr>
        <p:blipFill>
          <a:blip r:embed="rId4">
            <a:alphaModFix/>
          </a:blip>
          <a:stretch>
            <a:fillRect/>
          </a:stretch>
        </p:blipFill>
        <p:spPr>
          <a:xfrm>
            <a:off x="1401047" y="1288388"/>
            <a:ext cx="6341907" cy="2566725"/>
          </a:xfrm>
          <a:prstGeom prst="rect">
            <a:avLst/>
          </a:prstGeom>
          <a:noFill/>
          <a:ln>
            <a:noFill/>
          </a:ln>
        </p:spPr>
      </p:pic>
      <p:pic>
        <p:nvPicPr>
          <p:cNvPr id="351" name="Google Shape;351;p6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7"/>
          <p:cNvSpPr txBox="1"/>
          <p:nvPr/>
        </p:nvSpPr>
        <p:spPr>
          <a:xfrm>
            <a:off x="441900" y="4743225"/>
            <a:ext cx="5535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7F7F7F"/>
                </a:solidFill>
              </a:rPr>
              <a:t>World Economic Forum (2020). Jobs of Tomorrow: </a:t>
            </a:r>
            <a:r>
              <a:rPr lang="en" sz="800" u="sng">
                <a:solidFill>
                  <a:schemeClr val="hlink"/>
                </a:solidFill>
                <a:hlinkClick r:id="rId3"/>
              </a:rPr>
              <a:t>http://www3.weforum.org/docs/WEF_Jobs_of_Tomorrow_2020.pdf</a:t>
            </a:r>
            <a:endParaRPr sz="800">
              <a:solidFill>
                <a:srgbClr val="7F7F7F"/>
              </a:solidFill>
            </a:endParaRPr>
          </a:p>
        </p:txBody>
      </p:sp>
      <p:pic>
        <p:nvPicPr>
          <p:cNvPr id="357" name="Google Shape;357;p67"/>
          <p:cNvPicPr preferRelativeResize="0"/>
          <p:nvPr/>
        </p:nvPicPr>
        <p:blipFill>
          <a:blip r:embed="rId4">
            <a:alphaModFix/>
          </a:blip>
          <a:stretch>
            <a:fillRect/>
          </a:stretch>
        </p:blipFill>
        <p:spPr>
          <a:xfrm>
            <a:off x="1601300" y="922250"/>
            <a:ext cx="5941407" cy="3820975"/>
          </a:xfrm>
          <a:prstGeom prst="rect">
            <a:avLst/>
          </a:prstGeom>
          <a:noFill/>
          <a:ln>
            <a:noFill/>
          </a:ln>
        </p:spPr>
      </p:pic>
      <p:pic>
        <p:nvPicPr>
          <p:cNvPr id="358" name="Google Shape;358;p67"/>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359" name="Google Shape;359;p67"/>
          <p:cNvSpPr txBox="1"/>
          <p:nvPr/>
        </p:nvSpPr>
        <p:spPr>
          <a:xfrm>
            <a:off x="441900" y="246975"/>
            <a:ext cx="8260200" cy="62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600"/>
              <a:buFont typeface="Arial"/>
              <a:buNone/>
            </a:pPr>
            <a:r>
              <a:rPr b="1" lang="en" sz="2600">
                <a:solidFill>
                  <a:srgbClr val="441848"/>
                </a:solidFill>
                <a:latin typeface="Montserrat"/>
                <a:ea typeface="Montserrat"/>
                <a:cs typeface="Montserrat"/>
                <a:sym typeface="Montserrat"/>
              </a:rPr>
              <a:t>Empleos del mañana según WEF</a:t>
            </a:r>
            <a:endParaRPr b="1" i="0" sz="2600" u="none" cap="none" strike="noStrike">
              <a:solidFill>
                <a:srgbClr val="441848"/>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sz="1800">
              <a:solidFill>
                <a:srgbClr val="202124"/>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68"/>
          <p:cNvPicPr preferRelativeResize="0"/>
          <p:nvPr/>
        </p:nvPicPr>
        <p:blipFill>
          <a:blip r:embed="rId3">
            <a:alphaModFix/>
          </a:blip>
          <a:stretch>
            <a:fillRect/>
          </a:stretch>
        </p:blipFill>
        <p:spPr>
          <a:xfrm>
            <a:off x="415925" y="267449"/>
            <a:ext cx="8104675" cy="4493575"/>
          </a:xfrm>
          <a:prstGeom prst="rect">
            <a:avLst/>
          </a:prstGeom>
          <a:noFill/>
          <a:ln>
            <a:noFill/>
          </a:ln>
        </p:spPr>
      </p:pic>
      <p:pic>
        <p:nvPicPr>
          <p:cNvPr id="365" name="Google Shape;365;p68"/>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9"/>
          <p:cNvSpPr txBox="1"/>
          <p:nvPr/>
        </p:nvSpPr>
        <p:spPr>
          <a:xfrm>
            <a:off x="4144375" y="1586250"/>
            <a:ext cx="4418700" cy="19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Introducción a la Programación con Python</a:t>
            </a:r>
            <a:endParaRPr b="1" i="0" sz="1400" u="none" cap="none" strike="noStrike">
              <a:solidFill>
                <a:srgbClr val="000000"/>
              </a:solidFill>
              <a:latin typeface="Arial"/>
              <a:ea typeface="Arial"/>
              <a:cs typeface="Arial"/>
              <a:sym typeface="Arial"/>
            </a:endParaRPr>
          </a:p>
        </p:txBody>
      </p:sp>
      <p:pic>
        <p:nvPicPr>
          <p:cNvPr id="371" name="Google Shape;371;p69"/>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72" name="Google Shape;372;p69"/>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373" name="Google Shape;373;p69"/>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374" name="Google Shape;374;p69"/>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0"/>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Recursos y meta-recursos de aprendizaje.</a:t>
            </a:r>
            <a:endParaRPr b="1" i="0" sz="1400" u="none" cap="none" strike="noStrike">
              <a:solidFill>
                <a:srgbClr val="000000"/>
              </a:solidFill>
              <a:latin typeface="Arial"/>
              <a:ea typeface="Arial"/>
              <a:cs typeface="Arial"/>
              <a:sym typeface="Arial"/>
            </a:endParaRPr>
          </a:p>
        </p:txBody>
      </p:sp>
      <p:pic>
        <p:nvPicPr>
          <p:cNvPr id="380" name="Google Shape;380;p70"/>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81" name="Google Shape;381;p70"/>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382" name="Google Shape;382;p70"/>
          <p:cNvPicPr preferRelativeResize="0"/>
          <p:nvPr/>
        </p:nvPicPr>
        <p:blipFill rotWithShape="1">
          <a:blip r:embed="rId4">
            <a:alphaModFix/>
          </a:blip>
          <a:srcRect b="0" l="0" r="0" t="0"/>
          <a:stretch/>
        </p:blipFill>
        <p:spPr>
          <a:xfrm>
            <a:off x="-53475" y="0"/>
            <a:ext cx="3242564"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4"/>
          <p:cNvSpPr txBox="1"/>
          <p:nvPr/>
        </p:nvSpPr>
        <p:spPr>
          <a:xfrm>
            <a:off x="871800" y="1820450"/>
            <a:ext cx="3000000" cy="12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Analista de datos en Caja Arequipa</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Supervisor de prcesos en Clinica San Juan de Dios</a:t>
            </a:r>
            <a:endParaRPr>
              <a:solidFill>
                <a:schemeClr val="dk1"/>
              </a:solidFill>
              <a:latin typeface="Proxima Nova"/>
              <a:ea typeface="Proxima Nova"/>
              <a:cs typeface="Proxima Nova"/>
              <a:sym typeface="Proxima Nova"/>
            </a:endParaRPr>
          </a:p>
        </p:txBody>
      </p:sp>
      <p:pic>
        <p:nvPicPr>
          <p:cNvPr id="186" name="Google Shape;186;p44"/>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87" name="Google Shape;187;p44"/>
          <p:cNvSpPr txBox="1"/>
          <p:nvPr/>
        </p:nvSpPr>
        <p:spPr>
          <a:xfrm>
            <a:off x="871800" y="637875"/>
            <a:ext cx="300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Juan Carlos</a:t>
            </a:r>
            <a:endParaRPr b="1" sz="36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3600">
                <a:solidFill>
                  <a:srgbClr val="441848"/>
                </a:solidFill>
                <a:latin typeface="Montserrat"/>
                <a:ea typeface="Montserrat"/>
                <a:cs typeface="Montserrat"/>
                <a:sym typeface="Montserrat"/>
              </a:rPr>
              <a:t>Chambi</a:t>
            </a:r>
            <a:endParaRPr b="1" sz="3600">
              <a:solidFill>
                <a:srgbClr val="441848"/>
              </a:solidFill>
              <a:latin typeface="Montserrat"/>
              <a:ea typeface="Montserrat"/>
              <a:cs typeface="Montserrat"/>
              <a:sym typeface="Montserrat"/>
            </a:endParaRPr>
          </a:p>
        </p:txBody>
      </p:sp>
      <p:pic>
        <p:nvPicPr>
          <p:cNvPr id="188" name="Google Shape;188;p44"/>
          <p:cNvPicPr preferRelativeResize="0"/>
          <p:nvPr/>
        </p:nvPicPr>
        <p:blipFill rotWithShape="1">
          <a:blip r:embed="rId4">
            <a:alphaModFix/>
          </a:blip>
          <a:srcRect b="32391" l="7069" r="-7069" t="27829"/>
          <a:stretch/>
        </p:blipFill>
        <p:spPr>
          <a:xfrm>
            <a:off x="5491525" y="939875"/>
            <a:ext cx="2231850" cy="1924876"/>
          </a:xfrm>
          <a:prstGeom prst="rect">
            <a:avLst/>
          </a:prstGeom>
          <a:noFill/>
          <a:ln>
            <a:noFill/>
          </a:ln>
        </p:spPr>
      </p:pic>
      <p:pic>
        <p:nvPicPr>
          <p:cNvPr id="189" name="Google Shape;189;p44"/>
          <p:cNvPicPr preferRelativeResize="0"/>
          <p:nvPr/>
        </p:nvPicPr>
        <p:blipFill>
          <a:blip r:embed="rId5">
            <a:alphaModFix/>
          </a:blip>
          <a:stretch>
            <a:fillRect/>
          </a:stretch>
        </p:blipFill>
        <p:spPr>
          <a:xfrm>
            <a:off x="4980325" y="3185575"/>
            <a:ext cx="2999999" cy="1006669"/>
          </a:xfrm>
          <a:prstGeom prst="rect">
            <a:avLst/>
          </a:prstGeom>
          <a:noFill/>
          <a:ln>
            <a:noFill/>
          </a:ln>
        </p:spPr>
      </p:pic>
      <p:pic>
        <p:nvPicPr>
          <p:cNvPr id="190" name="Google Shape;190;p44"/>
          <p:cNvPicPr preferRelativeResize="0"/>
          <p:nvPr/>
        </p:nvPicPr>
        <p:blipFill>
          <a:blip r:embed="rId6">
            <a:alphaModFix/>
          </a:blip>
          <a:stretch>
            <a:fillRect/>
          </a:stretch>
        </p:blipFill>
        <p:spPr>
          <a:xfrm>
            <a:off x="1073775" y="3350675"/>
            <a:ext cx="2798024" cy="1417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1"/>
          <p:cNvSpPr txBox="1"/>
          <p:nvPr/>
        </p:nvSpPr>
        <p:spPr>
          <a:xfrm>
            <a:off x="605700" y="310075"/>
            <a:ext cx="80424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solidFill>
                  <a:schemeClr val="hlink"/>
                </a:solidFill>
                <a:latin typeface="Montserrat"/>
                <a:ea typeface="Montserrat"/>
                <a:cs typeface="Montserrat"/>
                <a:sym typeface="Montserrat"/>
                <a:hlinkClick r:id="rId3"/>
              </a:rPr>
              <a:t>Python Crash Course 2da edición</a:t>
            </a:r>
            <a:endParaRPr sz="2500"/>
          </a:p>
        </p:txBody>
      </p:sp>
      <p:pic>
        <p:nvPicPr>
          <p:cNvPr id="388" name="Google Shape;388;p71"/>
          <p:cNvPicPr preferRelativeResize="0"/>
          <p:nvPr/>
        </p:nvPicPr>
        <p:blipFill>
          <a:blip r:embed="rId4">
            <a:alphaModFix/>
          </a:blip>
          <a:stretch>
            <a:fillRect/>
          </a:stretch>
        </p:blipFill>
        <p:spPr>
          <a:xfrm>
            <a:off x="8153775" y="4767850"/>
            <a:ext cx="802874" cy="185675"/>
          </a:xfrm>
          <a:prstGeom prst="rect">
            <a:avLst/>
          </a:prstGeom>
          <a:noFill/>
          <a:ln>
            <a:noFill/>
          </a:ln>
        </p:spPr>
      </p:pic>
      <p:sp>
        <p:nvSpPr>
          <p:cNvPr id="389" name="Google Shape;389;p71"/>
          <p:cNvSpPr txBox="1"/>
          <p:nvPr/>
        </p:nvSpPr>
        <p:spPr>
          <a:xfrm>
            <a:off x="5077050" y="2153100"/>
            <a:ext cx="2182800" cy="83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100">
                <a:solidFill>
                  <a:srgbClr val="441848"/>
                </a:solidFill>
                <a:latin typeface="Montserrat"/>
                <a:ea typeface="Montserrat"/>
                <a:cs typeface="Montserrat"/>
                <a:sym typeface="Montserrat"/>
              </a:rPr>
              <a:t>Eric Matthes</a:t>
            </a:r>
            <a:endParaRPr b="1" sz="2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2100">
                <a:solidFill>
                  <a:srgbClr val="441848"/>
                </a:solidFill>
                <a:latin typeface="Montserrat"/>
                <a:ea typeface="Montserrat"/>
                <a:cs typeface="Montserrat"/>
                <a:sym typeface="Montserrat"/>
              </a:rPr>
              <a:t>Capítulo 1 y 2</a:t>
            </a:r>
            <a:endParaRPr b="1" sz="2100">
              <a:solidFill>
                <a:srgbClr val="441848"/>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2100">
                <a:solidFill>
                  <a:srgbClr val="441848"/>
                </a:solidFill>
                <a:latin typeface="Montserrat"/>
                <a:ea typeface="Montserrat"/>
                <a:cs typeface="Montserrat"/>
                <a:sym typeface="Montserrat"/>
              </a:rPr>
              <a:t> </a:t>
            </a:r>
            <a:endParaRPr b="1" sz="2100">
              <a:solidFill>
                <a:srgbClr val="441848"/>
              </a:solidFill>
              <a:highlight>
                <a:srgbClr val="FFFFFF"/>
              </a:highlight>
              <a:latin typeface="Montserrat"/>
              <a:ea typeface="Montserrat"/>
              <a:cs typeface="Montserrat"/>
              <a:sym typeface="Montserrat"/>
            </a:endParaRPr>
          </a:p>
        </p:txBody>
      </p:sp>
      <p:pic>
        <p:nvPicPr>
          <p:cNvPr id="390" name="Google Shape;390;p71"/>
          <p:cNvPicPr preferRelativeResize="0"/>
          <p:nvPr/>
        </p:nvPicPr>
        <p:blipFill>
          <a:blip r:embed="rId5">
            <a:alphaModFix/>
          </a:blip>
          <a:stretch>
            <a:fillRect/>
          </a:stretch>
        </p:blipFill>
        <p:spPr>
          <a:xfrm>
            <a:off x="827750" y="1286026"/>
            <a:ext cx="2328975" cy="3074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7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96" name="Google Shape;396;p72"/>
          <p:cNvSpPr txBox="1"/>
          <p:nvPr/>
        </p:nvSpPr>
        <p:spPr>
          <a:xfrm>
            <a:off x="2218025" y="3593175"/>
            <a:ext cx="4917300" cy="9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441848"/>
                </a:solidFill>
                <a:latin typeface="Montserrat"/>
                <a:ea typeface="Montserrat"/>
                <a:cs typeface="Montserrat"/>
                <a:sym typeface="Montserrat"/>
              </a:rPr>
              <a:t>Audita gratis acá: </a:t>
            </a:r>
            <a:r>
              <a:rPr b="1" lang="en" sz="2100" u="sng">
                <a:solidFill>
                  <a:schemeClr val="hlink"/>
                </a:solidFill>
                <a:latin typeface="Montserrat"/>
                <a:ea typeface="Montserrat"/>
                <a:cs typeface="Montserrat"/>
                <a:sym typeface="Montserrat"/>
                <a:hlinkClick r:id="rId4"/>
              </a:rPr>
              <a:t>Computer Science 101 en EDx</a:t>
            </a:r>
            <a:endParaRPr b="1" sz="2100">
              <a:solidFill>
                <a:srgbClr val="441848"/>
              </a:solidFill>
              <a:latin typeface="Montserrat"/>
              <a:ea typeface="Montserrat"/>
              <a:cs typeface="Montserrat"/>
              <a:sym typeface="Montserrat"/>
            </a:endParaRPr>
          </a:p>
        </p:txBody>
      </p:sp>
      <p:sp>
        <p:nvSpPr>
          <p:cNvPr id="397" name="Google Shape;397;p72"/>
          <p:cNvSpPr txBox="1"/>
          <p:nvPr/>
        </p:nvSpPr>
        <p:spPr>
          <a:xfrm>
            <a:off x="377100" y="3862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Computer Science 101 @ Stanford Online</a:t>
            </a:r>
            <a:endParaRPr sz="3000"/>
          </a:p>
        </p:txBody>
      </p:sp>
      <p:pic>
        <p:nvPicPr>
          <p:cNvPr id="398" name="Google Shape;398;p72"/>
          <p:cNvPicPr preferRelativeResize="0"/>
          <p:nvPr/>
        </p:nvPicPr>
        <p:blipFill>
          <a:blip r:embed="rId5">
            <a:alphaModFix/>
          </a:blip>
          <a:stretch>
            <a:fillRect/>
          </a:stretch>
        </p:blipFill>
        <p:spPr>
          <a:xfrm>
            <a:off x="2080288" y="1056927"/>
            <a:ext cx="4983424" cy="2491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7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04" name="Google Shape;404;p73"/>
          <p:cNvSpPr txBox="1"/>
          <p:nvPr/>
        </p:nvSpPr>
        <p:spPr>
          <a:xfrm>
            <a:off x="526475" y="2072850"/>
            <a:ext cx="3361200" cy="9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Crash course on Python @ Coursera</a:t>
            </a:r>
            <a:endParaRPr b="1" sz="2100">
              <a:solidFill>
                <a:srgbClr val="441848"/>
              </a:solidFill>
              <a:latin typeface="Montserrat"/>
              <a:ea typeface="Montserrat"/>
              <a:cs typeface="Montserrat"/>
              <a:sym typeface="Montserrat"/>
            </a:endParaRPr>
          </a:p>
        </p:txBody>
      </p:sp>
      <p:sp>
        <p:nvSpPr>
          <p:cNvPr id="405" name="Google Shape;405;p7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Crash course on Python</a:t>
            </a:r>
            <a:endParaRPr sz="3000"/>
          </a:p>
        </p:txBody>
      </p:sp>
      <p:pic>
        <p:nvPicPr>
          <p:cNvPr id="406" name="Google Shape;406;p73"/>
          <p:cNvPicPr preferRelativeResize="0"/>
          <p:nvPr/>
        </p:nvPicPr>
        <p:blipFill>
          <a:blip r:embed="rId5">
            <a:alphaModFix/>
          </a:blip>
          <a:stretch>
            <a:fillRect/>
          </a:stretch>
        </p:blipFill>
        <p:spPr>
          <a:xfrm>
            <a:off x="4302400" y="1819325"/>
            <a:ext cx="4453650" cy="1504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rgbClr val="441848"/>
                </a:solidFill>
                <a:latin typeface="Montserrat"/>
                <a:ea typeface="Montserrat"/>
                <a:cs typeface="Montserrat"/>
                <a:sym typeface="Montserrat"/>
              </a:rPr>
              <a:t>Learn Python Tutorials de Kaggle</a:t>
            </a:r>
            <a:endParaRPr b="1" i="0" sz="2700" u="none" cap="none" strike="noStrike">
              <a:solidFill>
                <a:srgbClr val="000000"/>
              </a:solidFill>
            </a:endParaRPr>
          </a:p>
        </p:txBody>
      </p:sp>
      <p:pic>
        <p:nvPicPr>
          <p:cNvPr id="412" name="Google Shape;412;p74"/>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413" name="Google Shape;413;p74"/>
          <p:cNvSpPr txBox="1"/>
          <p:nvPr/>
        </p:nvSpPr>
        <p:spPr>
          <a:xfrm>
            <a:off x="5448375" y="1911923"/>
            <a:ext cx="3353400" cy="18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Certificación gratuita @ Kaggle.</a:t>
            </a:r>
            <a:endParaRPr b="1" sz="21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Learn Python</a:t>
            </a:r>
            <a:endParaRPr b="1" sz="2100">
              <a:solidFill>
                <a:srgbClr val="441848"/>
              </a:solidFill>
              <a:latin typeface="Montserrat"/>
              <a:ea typeface="Montserrat"/>
              <a:cs typeface="Montserrat"/>
              <a:sym typeface="Montserrat"/>
            </a:endParaRPr>
          </a:p>
        </p:txBody>
      </p:sp>
      <p:pic>
        <p:nvPicPr>
          <p:cNvPr id="414" name="Google Shape;414;p74"/>
          <p:cNvPicPr preferRelativeResize="0"/>
          <p:nvPr/>
        </p:nvPicPr>
        <p:blipFill>
          <a:blip r:embed="rId5">
            <a:alphaModFix/>
          </a:blip>
          <a:stretch>
            <a:fillRect/>
          </a:stretch>
        </p:blipFill>
        <p:spPr>
          <a:xfrm>
            <a:off x="563175" y="1707876"/>
            <a:ext cx="4378276" cy="1691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5"/>
          <p:cNvSpPr txBox="1"/>
          <p:nvPr/>
        </p:nvSpPr>
        <p:spPr>
          <a:xfrm>
            <a:off x="491600" y="1250700"/>
            <a:ext cx="3094800" cy="27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3"/>
              </a:rPr>
              <a:t>CodeCombat.com</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4"/>
              </a:rPr>
              <a:t>HackerRank.com</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5"/>
              </a:rPr>
              <a:t>FreeCodeCamp.com</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u="sng">
                <a:solidFill>
                  <a:schemeClr val="hlink"/>
                </a:solidFill>
                <a:latin typeface="Montserrat"/>
                <a:ea typeface="Montserrat"/>
                <a:cs typeface="Montserrat"/>
                <a:sym typeface="Montserrat"/>
                <a:hlinkClick r:id="rId6"/>
              </a:rPr>
              <a:t>Whirlwind Tour of Python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sp>
        <p:nvSpPr>
          <p:cNvPr id="420" name="Google Shape;420;p7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Otros recursos interactivos:</a:t>
            </a:r>
            <a:endParaRPr sz="3000"/>
          </a:p>
        </p:txBody>
      </p:sp>
      <p:pic>
        <p:nvPicPr>
          <p:cNvPr id="421" name="Google Shape;421;p75"/>
          <p:cNvPicPr preferRelativeResize="0"/>
          <p:nvPr/>
        </p:nvPicPr>
        <p:blipFill>
          <a:blip r:embed="rId7">
            <a:alphaModFix/>
          </a:blip>
          <a:stretch>
            <a:fillRect/>
          </a:stretch>
        </p:blipFill>
        <p:spPr>
          <a:xfrm>
            <a:off x="8153775" y="4767850"/>
            <a:ext cx="802874" cy="185675"/>
          </a:xfrm>
          <a:prstGeom prst="rect">
            <a:avLst/>
          </a:prstGeom>
          <a:noFill/>
          <a:ln>
            <a:noFill/>
          </a:ln>
        </p:spPr>
      </p:pic>
      <p:pic>
        <p:nvPicPr>
          <p:cNvPr id="422" name="Google Shape;422;p75"/>
          <p:cNvPicPr preferRelativeResize="0"/>
          <p:nvPr/>
        </p:nvPicPr>
        <p:blipFill rotWithShape="1">
          <a:blip r:embed="rId8">
            <a:alphaModFix/>
          </a:blip>
          <a:srcRect b="0" l="0" r="0" t="0"/>
          <a:stretch/>
        </p:blipFill>
        <p:spPr>
          <a:xfrm>
            <a:off x="6186375" y="1895713"/>
            <a:ext cx="1352075" cy="1352075"/>
          </a:xfrm>
          <a:prstGeom prst="rect">
            <a:avLst/>
          </a:prstGeom>
          <a:noFill/>
          <a:ln>
            <a:noFill/>
          </a:ln>
        </p:spPr>
      </p:pic>
      <p:pic>
        <p:nvPicPr>
          <p:cNvPr id="423" name="Google Shape;423;p75"/>
          <p:cNvPicPr preferRelativeResize="0"/>
          <p:nvPr/>
        </p:nvPicPr>
        <p:blipFill>
          <a:blip r:embed="rId9">
            <a:alphaModFix/>
          </a:blip>
          <a:stretch>
            <a:fillRect/>
          </a:stretch>
        </p:blipFill>
        <p:spPr>
          <a:xfrm>
            <a:off x="3642475" y="1265525"/>
            <a:ext cx="4967955" cy="279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6"/>
          <p:cNvSpPr txBox="1"/>
          <p:nvPr/>
        </p:nvSpPr>
        <p:spPr>
          <a:xfrm>
            <a:off x="4102100" y="1597350"/>
            <a:ext cx="4418700" cy="194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Introducción a la Programaci</a:t>
            </a:r>
            <a:r>
              <a:rPr b="1" lang="en" sz="3600">
                <a:solidFill>
                  <a:srgbClr val="441848"/>
                </a:solidFill>
                <a:latin typeface="Montserrat"/>
                <a:ea typeface="Montserrat"/>
                <a:cs typeface="Montserrat"/>
                <a:sym typeface="Montserrat"/>
              </a:rPr>
              <a:t>ón con Python</a:t>
            </a:r>
            <a:endParaRPr b="1" i="0" sz="1400" u="none" cap="none" strike="noStrike">
              <a:solidFill>
                <a:srgbClr val="000000"/>
              </a:solidFill>
              <a:latin typeface="Arial"/>
              <a:ea typeface="Arial"/>
              <a:cs typeface="Arial"/>
              <a:sym typeface="Arial"/>
            </a:endParaRPr>
          </a:p>
        </p:txBody>
      </p:sp>
      <p:pic>
        <p:nvPicPr>
          <p:cNvPr id="429" name="Google Shape;429;p76"/>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430" name="Google Shape;430;p76"/>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431" name="Google Shape;431;p76"/>
          <p:cNvPicPr preferRelativeResize="0"/>
          <p:nvPr/>
        </p:nvPicPr>
        <p:blipFill rotWithShape="1">
          <a:blip r:embed="rId4">
            <a:alphaModFix/>
          </a:blip>
          <a:srcRect b="0" l="0" r="0" t="0"/>
          <a:stretch/>
        </p:blipFill>
        <p:spPr>
          <a:xfrm>
            <a:off x="-53475" y="0"/>
            <a:ext cx="3242564"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7"/>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rgbClr val="441848"/>
                </a:solidFill>
                <a:latin typeface="Montserrat"/>
                <a:ea typeface="Montserrat"/>
                <a:cs typeface="Montserrat"/>
                <a:sym typeface="Montserrat"/>
              </a:rPr>
              <a:t>Acerca del lenguaje de programación </a:t>
            </a:r>
            <a:r>
              <a:rPr b="1" lang="en" sz="2700" u="sng">
                <a:solidFill>
                  <a:schemeClr val="hlink"/>
                </a:solidFill>
                <a:latin typeface="Montserrat"/>
                <a:ea typeface="Montserrat"/>
                <a:cs typeface="Montserrat"/>
                <a:sym typeface="Montserrat"/>
                <a:hlinkClick r:id="rId3"/>
              </a:rPr>
              <a:t>Python</a:t>
            </a:r>
            <a:endParaRPr b="1" i="0" sz="2700" u="none" cap="none" strike="noStrike">
              <a:solidFill>
                <a:srgbClr val="000000"/>
              </a:solidFill>
            </a:endParaRPr>
          </a:p>
        </p:txBody>
      </p:sp>
      <p:pic>
        <p:nvPicPr>
          <p:cNvPr id="437" name="Google Shape;437;p77"/>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
        <p:nvSpPr>
          <p:cNvPr id="438" name="Google Shape;438;p77"/>
          <p:cNvSpPr txBox="1"/>
          <p:nvPr/>
        </p:nvSpPr>
        <p:spPr>
          <a:xfrm>
            <a:off x="437225" y="1258600"/>
            <a:ext cx="4421400" cy="3152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441848"/>
              </a:buClr>
              <a:buSzPts val="1600"/>
              <a:buFont typeface="Montserrat"/>
              <a:buChar char="●"/>
            </a:pPr>
            <a:r>
              <a:rPr lang="en" sz="1600">
                <a:solidFill>
                  <a:srgbClr val="441848"/>
                </a:solidFill>
                <a:latin typeface="Montserrat"/>
                <a:ea typeface="Montserrat"/>
                <a:cs typeface="Montserrat"/>
                <a:sym typeface="Montserrat"/>
              </a:rPr>
              <a:t>Se trata de un lenguaje de programación </a:t>
            </a:r>
            <a:r>
              <a:rPr b="1" lang="en" sz="1600">
                <a:solidFill>
                  <a:srgbClr val="441848"/>
                </a:solidFill>
                <a:latin typeface="Montserrat"/>
                <a:ea typeface="Montserrat"/>
                <a:cs typeface="Montserrat"/>
                <a:sym typeface="Montserrat"/>
              </a:rPr>
              <a:t>multi-propósito</a:t>
            </a:r>
            <a:r>
              <a:rPr lang="en" sz="1600">
                <a:solidFill>
                  <a:srgbClr val="441848"/>
                </a:solidFill>
                <a:latin typeface="Montserrat"/>
                <a:ea typeface="Montserrat"/>
                <a:cs typeface="Montserrat"/>
                <a:sym typeface="Montserrat"/>
              </a:rPr>
              <a:t> y de código abierto.</a:t>
            </a:r>
            <a:endParaRPr sz="1600">
              <a:solidFill>
                <a:srgbClr val="44184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sz="1600">
              <a:solidFill>
                <a:srgbClr val="441848"/>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441848"/>
              </a:buClr>
              <a:buSzPts val="1600"/>
              <a:buFont typeface="Montserrat"/>
              <a:buChar char="●"/>
            </a:pPr>
            <a:r>
              <a:rPr lang="en" sz="1600">
                <a:solidFill>
                  <a:srgbClr val="441848"/>
                </a:solidFill>
                <a:latin typeface="Montserrat"/>
                <a:ea typeface="Montserrat"/>
                <a:cs typeface="Montserrat"/>
                <a:sym typeface="Montserrat"/>
              </a:rPr>
              <a:t>De </a:t>
            </a:r>
            <a:r>
              <a:rPr b="1" lang="en" sz="1600">
                <a:solidFill>
                  <a:srgbClr val="441848"/>
                </a:solidFill>
                <a:latin typeface="Montserrat"/>
                <a:ea typeface="Montserrat"/>
                <a:cs typeface="Montserrat"/>
                <a:sym typeface="Montserrat"/>
              </a:rPr>
              <a:t>gran utilidad para los ML Engineers/Data Scientists</a:t>
            </a:r>
            <a:r>
              <a:rPr lang="en" sz="1600">
                <a:solidFill>
                  <a:srgbClr val="441848"/>
                </a:solidFill>
                <a:latin typeface="Montserrat"/>
                <a:ea typeface="Montserrat"/>
                <a:cs typeface="Montserrat"/>
                <a:sym typeface="Montserrat"/>
              </a:rPr>
              <a:t> por sus numerosos paquetes Open Source.</a:t>
            </a:r>
            <a:endParaRPr sz="1600">
              <a:solidFill>
                <a:srgbClr val="441848"/>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sz="1600">
              <a:solidFill>
                <a:srgbClr val="441848"/>
              </a:solidFill>
              <a:latin typeface="Montserrat"/>
              <a:ea typeface="Montserrat"/>
              <a:cs typeface="Montserrat"/>
              <a:sym typeface="Montserrat"/>
            </a:endParaRPr>
          </a:p>
          <a:p>
            <a:pPr indent="-330200" lvl="0" marL="457200" marR="0" rtl="0" algn="l">
              <a:lnSpc>
                <a:spcPct val="115000"/>
              </a:lnSpc>
              <a:spcBef>
                <a:spcPts val="0"/>
              </a:spcBef>
              <a:spcAft>
                <a:spcPts val="0"/>
              </a:spcAft>
              <a:buClr>
                <a:srgbClr val="441848"/>
              </a:buClr>
              <a:buSzPts val="1600"/>
              <a:buFont typeface="Montserrat"/>
              <a:buChar char="●"/>
            </a:pPr>
            <a:r>
              <a:rPr lang="en" sz="1600">
                <a:solidFill>
                  <a:srgbClr val="441848"/>
                </a:solidFill>
                <a:latin typeface="Montserrat"/>
                <a:ea typeface="Montserrat"/>
                <a:cs typeface="Montserrat"/>
                <a:sym typeface="Montserrat"/>
              </a:rPr>
              <a:t>La barrera de entrada es baja, y los salarios son competitivos.</a:t>
            </a:r>
            <a:endParaRPr sz="1600">
              <a:solidFill>
                <a:srgbClr val="441848"/>
              </a:solidFill>
              <a:latin typeface="Montserrat"/>
              <a:ea typeface="Montserrat"/>
              <a:cs typeface="Montserrat"/>
              <a:sym typeface="Montserrat"/>
            </a:endParaRPr>
          </a:p>
        </p:txBody>
      </p:sp>
      <p:pic>
        <p:nvPicPr>
          <p:cNvPr id="439" name="Google Shape;439;p77"/>
          <p:cNvPicPr preferRelativeResize="0"/>
          <p:nvPr/>
        </p:nvPicPr>
        <p:blipFill>
          <a:blip r:embed="rId5">
            <a:alphaModFix/>
          </a:blip>
          <a:stretch>
            <a:fillRect/>
          </a:stretch>
        </p:blipFill>
        <p:spPr>
          <a:xfrm>
            <a:off x="5427800" y="1030000"/>
            <a:ext cx="3455350" cy="3455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u="sng">
                <a:solidFill>
                  <a:schemeClr val="hlink"/>
                </a:solidFill>
                <a:latin typeface="Montserrat"/>
                <a:ea typeface="Montserrat"/>
                <a:cs typeface="Montserrat"/>
                <a:sym typeface="Montserrat"/>
                <a:hlinkClick r:id="rId3"/>
              </a:rPr>
              <a:t>Stack Overflow Developer Survey 2020</a:t>
            </a:r>
            <a:endParaRPr b="1" i="0" sz="2700" u="none" cap="none" strike="noStrike">
              <a:solidFill>
                <a:srgbClr val="000000"/>
              </a:solidFill>
            </a:endParaRPr>
          </a:p>
        </p:txBody>
      </p:sp>
      <p:pic>
        <p:nvPicPr>
          <p:cNvPr id="445" name="Google Shape;445;p78"/>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
        <p:nvSpPr>
          <p:cNvPr id="446" name="Google Shape;446;p78"/>
          <p:cNvSpPr txBox="1"/>
          <p:nvPr/>
        </p:nvSpPr>
        <p:spPr>
          <a:xfrm>
            <a:off x="900900" y="1120475"/>
            <a:ext cx="2312100" cy="3269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lang="en" sz="1800">
                <a:solidFill>
                  <a:srgbClr val="441848"/>
                </a:solidFill>
                <a:highlight>
                  <a:schemeClr val="lt1"/>
                </a:highlight>
                <a:latin typeface="Montserrat"/>
                <a:ea typeface="Montserrat"/>
                <a:cs typeface="Montserrat"/>
                <a:sym typeface="Montserrat"/>
              </a:rPr>
              <a:t>Python es uno de los lenguajes de programación </a:t>
            </a:r>
            <a:r>
              <a:rPr b="1" lang="en" sz="1800">
                <a:solidFill>
                  <a:srgbClr val="441848"/>
                </a:solidFill>
                <a:highlight>
                  <a:schemeClr val="lt1"/>
                </a:highlight>
                <a:latin typeface="Montserrat"/>
                <a:ea typeface="Montserrat"/>
                <a:cs typeface="Montserrat"/>
                <a:sym typeface="Montserrat"/>
              </a:rPr>
              <a:t>más populares.</a:t>
            </a:r>
            <a:endParaRPr b="1" sz="1800">
              <a:solidFill>
                <a:srgbClr val="441848"/>
              </a:solidFill>
              <a:highlight>
                <a:schemeClr val="lt1"/>
              </a:highlight>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441848"/>
              </a:solidFill>
              <a:highlight>
                <a:schemeClr val="lt1"/>
              </a:highlight>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1F1F1F"/>
              </a:solidFill>
              <a:highlight>
                <a:schemeClr val="lt1"/>
              </a:highlight>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t/>
            </a:r>
            <a:endParaRPr sz="1800">
              <a:solidFill>
                <a:srgbClr val="1F1F1F"/>
              </a:solidFill>
              <a:highlight>
                <a:schemeClr val="lt1"/>
              </a:highlight>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rPr lang="en" sz="1800" u="sng">
                <a:solidFill>
                  <a:schemeClr val="hlink"/>
                </a:solidFill>
                <a:highlight>
                  <a:srgbClr val="FFFFFF"/>
                </a:highlight>
                <a:latin typeface="Montserrat"/>
                <a:ea typeface="Montserrat"/>
                <a:cs typeface="Montserrat"/>
                <a:sym typeface="Montserrat"/>
                <a:hlinkClick r:id="rId5"/>
              </a:rPr>
              <a:t>Fuente</a:t>
            </a:r>
            <a:endParaRPr sz="1800">
              <a:solidFill>
                <a:srgbClr val="1F1F1F"/>
              </a:solidFill>
              <a:highlight>
                <a:srgbClr val="FFFFFF"/>
              </a:highlight>
              <a:latin typeface="Montserrat"/>
              <a:ea typeface="Montserrat"/>
              <a:cs typeface="Montserrat"/>
              <a:sym typeface="Montserrat"/>
            </a:endParaRPr>
          </a:p>
        </p:txBody>
      </p:sp>
      <p:pic>
        <p:nvPicPr>
          <p:cNvPr id="447" name="Google Shape;447;p78"/>
          <p:cNvPicPr preferRelativeResize="0"/>
          <p:nvPr/>
        </p:nvPicPr>
        <p:blipFill>
          <a:blip r:embed="rId6">
            <a:alphaModFix/>
          </a:blip>
          <a:stretch>
            <a:fillRect/>
          </a:stretch>
        </p:blipFill>
        <p:spPr>
          <a:xfrm>
            <a:off x="3812100" y="1164725"/>
            <a:ext cx="4686549" cy="3224851"/>
          </a:xfrm>
          <a:prstGeom prst="rect">
            <a:avLst/>
          </a:prstGeom>
          <a:noFill/>
          <a:ln>
            <a:noFill/>
          </a:ln>
        </p:spPr>
      </p:pic>
      <p:pic>
        <p:nvPicPr>
          <p:cNvPr id="448" name="Google Shape;448;p78"/>
          <p:cNvPicPr preferRelativeResize="0"/>
          <p:nvPr/>
        </p:nvPicPr>
        <p:blipFill>
          <a:blip r:embed="rId7">
            <a:alphaModFix/>
          </a:blip>
          <a:stretch>
            <a:fillRect/>
          </a:stretch>
        </p:blipFill>
        <p:spPr>
          <a:xfrm>
            <a:off x="639601" y="1240175"/>
            <a:ext cx="261299" cy="261299"/>
          </a:xfrm>
          <a:prstGeom prst="rect">
            <a:avLst/>
          </a:prstGeom>
          <a:noFill/>
          <a:ln>
            <a:noFill/>
          </a:ln>
        </p:spPr>
      </p:pic>
      <p:pic>
        <p:nvPicPr>
          <p:cNvPr id="449" name="Google Shape;449;p78"/>
          <p:cNvPicPr preferRelativeResize="0"/>
          <p:nvPr/>
        </p:nvPicPr>
        <p:blipFill>
          <a:blip r:embed="rId7">
            <a:alphaModFix/>
          </a:blip>
          <a:stretch>
            <a:fillRect/>
          </a:stretch>
        </p:blipFill>
        <p:spPr>
          <a:xfrm>
            <a:off x="4929950" y="2162075"/>
            <a:ext cx="114826" cy="1148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9"/>
          <p:cNvSpPr txBox="1"/>
          <p:nvPr/>
        </p:nvSpPr>
        <p:spPr>
          <a:xfrm>
            <a:off x="282150" y="157675"/>
            <a:ext cx="85797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lang="en" sz="2700" u="sng">
                <a:solidFill>
                  <a:schemeClr val="hlink"/>
                </a:solidFill>
                <a:latin typeface="Montserrat"/>
                <a:ea typeface="Montserrat"/>
                <a:cs typeface="Montserrat"/>
                <a:sym typeface="Montserrat"/>
                <a:hlinkClick r:id="rId3"/>
              </a:rPr>
              <a:t>Stack Overflow Developer Survey 2020</a:t>
            </a:r>
            <a:endParaRPr b="1" i="0" sz="2700" u="none" cap="none" strike="noStrike">
              <a:solidFill>
                <a:srgbClr val="000000"/>
              </a:solidFill>
            </a:endParaRPr>
          </a:p>
        </p:txBody>
      </p:sp>
      <p:pic>
        <p:nvPicPr>
          <p:cNvPr id="455" name="Google Shape;455;p79"/>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
        <p:nvSpPr>
          <p:cNvPr id="456" name="Google Shape;456;p79"/>
          <p:cNvSpPr txBox="1"/>
          <p:nvPr/>
        </p:nvSpPr>
        <p:spPr>
          <a:xfrm>
            <a:off x="425500" y="1265650"/>
            <a:ext cx="1977600" cy="2205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lang="en" sz="1600">
                <a:solidFill>
                  <a:srgbClr val="441848"/>
                </a:solidFill>
                <a:highlight>
                  <a:schemeClr val="lt1"/>
                </a:highlight>
                <a:latin typeface="Montserrat"/>
                <a:ea typeface="Montserrat"/>
                <a:cs typeface="Montserrat"/>
                <a:sym typeface="Montserrat"/>
              </a:rPr>
              <a:t>Y paga alrededor de </a:t>
            </a:r>
            <a:r>
              <a:rPr b="1" lang="en" sz="1600">
                <a:solidFill>
                  <a:srgbClr val="441848"/>
                </a:solidFill>
                <a:highlight>
                  <a:schemeClr val="lt1"/>
                </a:highlight>
                <a:latin typeface="Montserrat"/>
                <a:ea typeface="Montserrat"/>
                <a:cs typeface="Montserrat"/>
                <a:sym typeface="Montserrat"/>
              </a:rPr>
              <a:t>59K USD anuales</a:t>
            </a:r>
            <a:r>
              <a:rPr lang="en" sz="1600">
                <a:solidFill>
                  <a:srgbClr val="441848"/>
                </a:solidFill>
                <a:highlight>
                  <a:schemeClr val="lt1"/>
                </a:highlight>
                <a:latin typeface="Montserrat"/>
                <a:ea typeface="Montserrat"/>
                <a:cs typeface="Montserrat"/>
                <a:sym typeface="Montserrat"/>
              </a:rPr>
              <a:t>.</a:t>
            </a:r>
            <a:endParaRPr sz="1600">
              <a:solidFill>
                <a:srgbClr val="441848"/>
              </a:solidFill>
              <a:highlight>
                <a:schemeClr val="lt1"/>
              </a:highlight>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1800"/>
              <a:buFont typeface="Arial"/>
              <a:buNone/>
            </a:pPr>
            <a:r>
              <a:t/>
            </a:r>
            <a:endParaRPr sz="1600">
              <a:solidFill>
                <a:srgbClr val="441848"/>
              </a:solidFill>
              <a:highlight>
                <a:schemeClr val="lt1"/>
              </a:highlight>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rPr lang="en" sz="1600">
                <a:solidFill>
                  <a:srgbClr val="441848"/>
                </a:solidFill>
                <a:highlight>
                  <a:schemeClr val="lt1"/>
                </a:highlight>
                <a:latin typeface="Montserrat"/>
                <a:ea typeface="Montserrat"/>
                <a:cs typeface="Montserrat"/>
                <a:sym typeface="Montserrat"/>
              </a:rPr>
              <a:t>Valor promedio de 33,534 encuestades.</a:t>
            </a:r>
            <a:endParaRPr sz="1600">
              <a:solidFill>
                <a:srgbClr val="441848"/>
              </a:solidFill>
              <a:highlight>
                <a:srgbClr val="FFFFFF"/>
              </a:highlight>
              <a:latin typeface="Montserrat"/>
              <a:ea typeface="Montserrat"/>
              <a:cs typeface="Montserrat"/>
              <a:sym typeface="Montserrat"/>
            </a:endParaRPr>
          </a:p>
        </p:txBody>
      </p:sp>
      <p:pic>
        <p:nvPicPr>
          <p:cNvPr id="457" name="Google Shape;457;p79"/>
          <p:cNvPicPr preferRelativeResize="0"/>
          <p:nvPr/>
        </p:nvPicPr>
        <p:blipFill>
          <a:blip r:embed="rId5">
            <a:alphaModFix/>
          </a:blip>
          <a:stretch>
            <a:fillRect/>
          </a:stretch>
        </p:blipFill>
        <p:spPr>
          <a:xfrm>
            <a:off x="2616900" y="1341850"/>
            <a:ext cx="6075276" cy="2113400"/>
          </a:xfrm>
          <a:prstGeom prst="rect">
            <a:avLst/>
          </a:prstGeom>
          <a:noFill/>
          <a:ln>
            <a:noFill/>
          </a:ln>
        </p:spPr>
      </p:pic>
      <p:sp>
        <p:nvSpPr>
          <p:cNvPr id="458" name="Google Shape;458;p79"/>
          <p:cNvSpPr txBox="1"/>
          <p:nvPr/>
        </p:nvSpPr>
        <p:spPr>
          <a:xfrm>
            <a:off x="444525" y="4437250"/>
            <a:ext cx="1133700" cy="4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hlink"/>
                </a:solidFill>
                <a:highlight>
                  <a:srgbClr val="FFFFFF"/>
                </a:highlight>
                <a:uFill>
                  <a:noFill/>
                </a:uFill>
                <a:latin typeface="Montserrat"/>
                <a:ea typeface="Montserrat"/>
                <a:cs typeface="Montserrat"/>
                <a:sym typeface="Montserrat"/>
                <a:hlinkClick r:id="rId6"/>
              </a:rPr>
              <a:t>Fuente</a:t>
            </a:r>
            <a:endParaRPr sz="1800">
              <a:solidFill>
                <a:srgbClr val="1F1F1F"/>
              </a:solidFill>
              <a:highlight>
                <a:srgbClr val="FFFFFF"/>
              </a:highlight>
              <a:latin typeface="Montserrat"/>
              <a:ea typeface="Montserrat"/>
              <a:cs typeface="Montserrat"/>
              <a:sym typeface="Montserrat"/>
            </a:endParaRPr>
          </a:p>
        </p:txBody>
      </p:sp>
      <p:pic>
        <p:nvPicPr>
          <p:cNvPr id="459" name="Google Shape;459;p79"/>
          <p:cNvPicPr preferRelativeResize="0"/>
          <p:nvPr/>
        </p:nvPicPr>
        <p:blipFill>
          <a:blip r:embed="rId7">
            <a:alphaModFix/>
          </a:blip>
          <a:stretch>
            <a:fillRect/>
          </a:stretch>
        </p:blipFill>
        <p:spPr>
          <a:xfrm>
            <a:off x="3170575" y="2468000"/>
            <a:ext cx="114826" cy="114826"/>
          </a:xfrm>
          <a:prstGeom prst="rect">
            <a:avLst/>
          </a:prstGeom>
          <a:noFill/>
          <a:ln>
            <a:noFill/>
          </a:ln>
        </p:spPr>
      </p:pic>
      <p:pic>
        <p:nvPicPr>
          <p:cNvPr id="460" name="Google Shape;460;p79"/>
          <p:cNvPicPr preferRelativeResize="0"/>
          <p:nvPr/>
        </p:nvPicPr>
        <p:blipFill>
          <a:blip r:embed="rId7">
            <a:alphaModFix/>
          </a:blip>
          <a:stretch>
            <a:fillRect/>
          </a:stretch>
        </p:blipFill>
        <p:spPr>
          <a:xfrm>
            <a:off x="368325" y="1410500"/>
            <a:ext cx="103634" cy="1148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80"/>
          <p:cNvPicPr preferRelativeResize="0"/>
          <p:nvPr/>
        </p:nvPicPr>
        <p:blipFill rotWithShape="1">
          <a:blip r:embed="rId3">
            <a:alphaModFix/>
          </a:blip>
          <a:srcRect b="0" l="0" r="0" t="0"/>
          <a:stretch/>
        </p:blipFill>
        <p:spPr>
          <a:xfrm>
            <a:off x="-1325800" y="0"/>
            <a:ext cx="10469800" cy="5234900"/>
          </a:xfrm>
          <a:prstGeom prst="rect">
            <a:avLst/>
          </a:prstGeom>
          <a:noFill/>
          <a:ln>
            <a:noFill/>
          </a:ln>
        </p:spPr>
      </p:pic>
      <p:sp>
        <p:nvSpPr>
          <p:cNvPr id="466" name="Google Shape;466;p80"/>
          <p:cNvSpPr txBox="1"/>
          <p:nvPr/>
        </p:nvSpPr>
        <p:spPr>
          <a:xfrm>
            <a:off x="-123500" y="1252150"/>
            <a:ext cx="36513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FFFFFF"/>
                </a:solidFill>
                <a:latin typeface="Montserrat"/>
                <a:ea typeface="Montserrat"/>
                <a:cs typeface="Montserrat"/>
                <a:sym typeface="Montserrat"/>
              </a:rPr>
              <a:t>Hmm… demasiado para ser cierto.</a:t>
            </a:r>
            <a:endParaRPr b="0" i="0" sz="1400" u="none" cap="none" strike="noStrike">
              <a:solidFill>
                <a:srgbClr val="FFFFFF"/>
              </a:solidFill>
              <a:latin typeface="Arial"/>
              <a:ea typeface="Arial"/>
              <a:cs typeface="Arial"/>
              <a:sym typeface="Arial"/>
            </a:endParaRPr>
          </a:p>
        </p:txBody>
      </p:sp>
      <p:pic>
        <p:nvPicPr>
          <p:cNvPr id="467" name="Google Shape;467;p80"/>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5"/>
          <p:cNvSpPr txBox="1"/>
          <p:nvPr/>
        </p:nvSpPr>
        <p:spPr>
          <a:xfrm>
            <a:off x="4144375" y="1586250"/>
            <a:ext cx="4418700" cy="19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3600">
                <a:solidFill>
                  <a:srgbClr val="441848"/>
                </a:solidFill>
                <a:latin typeface="Montserrat"/>
                <a:ea typeface="Montserrat"/>
                <a:cs typeface="Montserrat"/>
                <a:sym typeface="Montserrat"/>
              </a:rPr>
              <a:t> Introducción al Master Data Science / AI</a:t>
            </a:r>
            <a:endParaRPr b="1" sz="3600">
              <a:solidFill>
                <a:srgbClr val="441848"/>
              </a:solidFill>
              <a:latin typeface="Montserrat"/>
              <a:ea typeface="Montserrat"/>
              <a:cs typeface="Montserrat"/>
              <a:sym typeface="Montserrat"/>
            </a:endParaRPr>
          </a:p>
        </p:txBody>
      </p:sp>
      <p:pic>
        <p:nvPicPr>
          <p:cNvPr id="196" name="Google Shape;196;p45"/>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197" name="Google Shape;197;p45"/>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198" name="Google Shape;198;p45"/>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199" name="Google Shape;199;p45"/>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81"/>
          <p:cNvPicPr preferRelativeResize="0"/>
          <p:nvPr/>
        </p:nvPicPr>
        <p:blipFill>
          <a:blip r:embed="rId3">
            <a:alphaModFix/>
          </a:blip>
          <a:stretch>
            <a:fillRect/>
          </a:stretch>
        </p:blipFill>
        <p:spPr>
          <a:xfrm>
            <a:off x="-64700" y="1800"/>
            <a:ext cx="9239398" cy="5197126"/>
          </a:xfrm>
          <a:prstGeom prst="rect">
            <a:avLst/>
          </a:prstGeom>
          <a:noFill/>
          <a:ln>
            <a:noFill/>
          </a:ln>
        </p:spPr>
      </p:pic>
      <p:pic>
        <p:nvPicPr>
          <p:cNvPr id="473" name="Google Shape;473;p8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descr="Learn about a new &quot;superpower&quot; that isn't being taught in 90% of US schools.&#10;&#10;Starring Bill Gates, Mark Zuckerberg, will.i.am, Chris Bosh, Jack Dorsey, Tony Hsieh, Drew Houston, Gabe Newell, Ruchi Sanghvi, Elena Silenok, Vanessa Hurst, and Hadi Partovi. &#10;&#10;Directed by Leslie Chilcott.  Executive producers Hadi and Ali Partovi.&#10;&#10;Help us caption &amp; translate this video!&#10;&#10;https://amara.org/v/Bf5Q/" id="474" name="Google Shape;474;p81" title="&quot;Code Stars&quot; - Short Film">
            <a:hlinkClick r:id="rId5"/>
          </p:cNvPr>
          <p:cNvPicPr preferRelativeResize="0"/>
          <p:nvPr/>
        </p:nvPicPr>
        <p:blipFill>
          <a:blip r:embed="rId6">
            <a:alphaModFix/>
          </a:blip>
          <a:stretch>
            <a:fillRect/>
          </a:stretch>
        </p:blipFill>
        <p:spPr>
          <a:xfrm>
            <a:off x="1173288" y="22725"/>
            <a:ext cx="6797425" cy="509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pic>
        <p:nvPicPr>
          <p:cNvPr id="479" name="Google Shape;479;p82"/>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480" name="Google Shape;480;p82"/>
          <p:cNvPicPr preferRelativeResize="0"/>
          <p:nvPr/>
        </p:nvPicPr>
        <p:blipFill>
          <a:blip r:embed="rId4">
            <a:alphaModFix/>
          </a:blip>
          <a:stretch>
            <a:fillRect/>
          </a:stretch>
        </p:blipFill>
        <p:spPr>
          <a:xfrm>
            <a:off x="2054575" y="690825"/>
            <a:ext cx="3191725" cy="3191725"/>
          </a:xfrm>
          <a:prstGeom prst="rect">
            <a:avLst/>
          </a:prstGeom>
          <a:noFill/>
          <a:ln>
            <a:noFill/>
          </a:ln>
        </p:spPr>
      </p:pic>
      <p:pic>
        <p:nvPicPr>
          <p:cNvPr id="481" name="Google Shape;481;p82"/>
          <p:cNvPicPr preferRelativeResize="0"/>
          <p:nvPr/>
        </p:nvPicPr>
        <p:blipFill>
          <a:blip r:embed="rId5">
            <a:alphaModFix/>
          </a:blip>
          <a:stretch>
            <a:fillRect/>
          </a:stretch>
        </p:blipFill>
        <p:spPr>
          <a:xfrm>
            <a:off x="-64700" y="1800"/>
            <a:ext cx="9239398" cy="5197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3"/>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Andrea Campos @ Yana</a:t>
            </a:r>
            <a:endParaRPr sz="3000"/>
          </a:p>
        </p:txBody>
      </p:sp>
      <p:pic>
        <p:nvPicPr>
          <p:cNvPr id="487" name="Google Shape;487;p83"/>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488" name="Google Shape;488;p83"/>
          <p:cNvSpPr txBox="1"/>
          <p:nvPr/>
        </p:nvSpPr>
        <p:spPr>
          <a:xfrm>
            <a:off x="3481050" y="1212363"/>
            <a:ext cx="5179800" cy="30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Agente inteligente </a:t>
            </a:r>
            <a:r>
              <a:rPr lang="en" sz="2100">
                <a:solidFill>
                  <a:srgbClr val="441848"/>
                </a:solidFill>
                <a:latin typeface="Montserrat"/>
                <a:ea typeface="Montserrat"/>
                <a:cs typeface="Montserrat"/>
                <a:sym typeface="Montserrat"/>
              </a:rPr>
              <a:t>para</a:t>
            </a:r>
            <a:r>
              <a:rPr b="1" lang="en" sz="2100">
                <a:solidFill>
                  <a:srgbClr val="441848"/>
                </a:solidFill>
                <a:latin typeface="Montserrat"/>
                <a:ea typeface="Montserrat"/>
                <a:cs typeface="Montserrat"/>
                <a:sym typeface="Montserrat"/>
              </a:rPr>
              <a:t> fortalecer </a:t>
            </a:r>
            <a:r>
              <a:rPr lang="en" sz="2100">
                <a:solidFill>
                  <a:srgbClr val="441848"/>
                </a:solidFill>
                <a:latin typeface="Montserrat"/>
                <a:ea typeface="Montserrat"/>
                <a:cs typeface="Montserrat"/>
                <a:sym typeface="Montserrat"/>
              </a:rPr>
              <a:t>la</a:t>
            </a:r>
            <a:r>
              <a:rPr b="1" lang="en" sz="2100">
                <a:solidFill>
                  <a:srgbClr val="441848"/>
                </a:solidFill>
                <a:latin typeface="Montserrat"/>
                <a:ea typeface="Montserrat"/>
                <a:cs typeface="Montserrat"/>
                <a:sym typeface="Montserrat"/>
              </a:rPr>
              <a:t> salud emocional.</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6 millones </a:t>
            </a:r>
            <a:r>
              <a:rPr lang="en" sz="2100">
                <a:solidFill>
                  <a:srgbClr val="441848"/>
                </a:solidFill>
                <a:latin typeface="Montserrat"/>
                <a:ea typeface="Montserrat"/>
                <a:cs typeface="Montserrat"/>
                <a:sym typeface="Montserrat"/>
              </a:rPr>
              <a:t>de </a:t>
            </a:r>
            <a:r>
              <a:rPr b="1" lang="en" sz="2100">
                <a:solidFill>
                  <a:srgbClr val="441848"/>
                </a:solidFill>
                <a:latin typeface="Montserrat"/>
                <a:ea typeface="Montserrat"/>
                <a:cs typeface="Montserrat"/>
                <a:sym typeface="Montserrat"/>
              </a:rPr>
              <a:t>descarga </a:t>
            </a:r>
            <a:r>
              <a:rPr lang="en" sz="2100">
                <a:solidFill>
                  <a:srgbClr val="441848"/>
                </a:solidFill>
                <a:latin typeface="Montserrat"/>
                <a:ea typeface="Montserrat"/>
                <a:cs typeface="Montserrat"/>
                <a:sym typeface="Montserrat"/>
              </a:rPr>
              <a:t>desde el</a:t>
            </a:r>
            <a:r>
              <a:rPr b="1" lang="en" sz="2100">
                <a:solidFill>
                  <a:srgbClr val="441848"/>
                </a:solidFill>
                <a:latin typeface="Montserrat"/>
                <a:ea typeface="Montserrat"/>
                <a:cs typeface="Montserrat"/>
                <a:sym typeface="Montserrat"/>
              </a:rPr>
              <a:t> </a:t>
            </a:r>
            <a:r>
              <a:rPr lang="en" sz="2100">
                <a:solidFill>
                  <a:srgbClr val="441848"/>
                </a:solidFill>
                <a:latin typeface="Montserrat"/>
                <a:ea typeface="Montserrat"/>
                <a:cs typeface="Montserrat"/>
                <a:sym typeface="Montserrat"/>
              </a:rPr>
              <a:t>lanzamiento</a:t>
            </a:r>
            <a:r>
              <a:rPr b="1" lang="en" sz="2100">
                <a:solidFill>
                  <a:srgbClr val="441848"/>
                </a:solidFill>
                <a:latin typeface="Montserrat"/>
                <a:ea typeface="Montserrat"/>
                <a:cs typeface="Montserrat"/>
                <a:sym typeface="Montserrat"/>
              </a:rPr>
              <a:t> (Abril 2021)</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Levantó 1.5m USD de capital privado.</a:t>
            </a:r>
            <a:endParaRPr b="1" sz="2100">
              <a:solidFill>
                <a:srgbClr val="441848"/>
              </a:solidFill>
              <a:latin typeface="Montserrat"/>
              <a:ea typeface="Montserrat"/>
              <a:cs typeface="Montserrat"/>
              <a:sym typeface="Montserrat"/>
            </a:endParaRPr>
          </a:p>
        </p:txBody>
      </p:sp>
      <p:pic>
        <p:nvPicPr>
          <p:cNvPr id="489" name="Google Shape;489;p83"/>
          <p:cNvPicPr preferRelativeResize="0"/>
          <p:nvPr/>
        </p:nvPicPr>
        <p:blipFill rotWithShape="1">
          <a:blip r:embed="rId4">
            <a:alphaModFix/>
          </a:blip>
          <a:srcRect b="4690" l="51151" r="22844" t="50510"/>
          <a:stretch/>
        </p:blipFill>
        <p:spPr>
          <a:xfrm>
            <a:off x="869050" y="1581600"/>
            <a:ext cx="2005200" cy="1980300"/>
          </a:xfrm>
          <a:prstGeom prst="ellipse">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84"/>
          <p:cNvPicPr preferRelativeResize="0"/>
          <p:nvPr/>
        </p:nvPicPr>
        <p:blipFill>
          <a:blip r:embed="rId3">
            <a:alphaModFix/>
          </a:blip>
          <a:stretch>
            <a:fillRect/>
          </a:stretch>
        </p:blipFill>
        <p:spPr>
          <a:xfrm>
            <a:off x="0" y="1089025"/>
            <a:ext cx="9144000" cy="3422650"/>
          </a:xfrm>
          <a:prstGeom prst="rect">
            <a:avLst/>
          </a:prstGeom>
          <a:noFill/>
          <a:ln>
            <a:noFill/>
          </a:ln>
        </p:spPr>
      </p:pic>
      <p:sp>
        <p:nvSpPr>
          <p:cNvPr id="495" name="Google Shape;495;p84"/>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Aplicación destacada en App Store</a:t>
            </a:r>
            <a:endParaRPr sz="3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5"/>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Aplicación destacada en App Store</a:t>
            </a:r>
            <a:endParaRPr sz="3000"/>
          </a:p>
        </p:txBody>
      </p:sp>
      <p:pic>
        <p:nvPicPr>
          <p:cNvPr id="501" name="Google Shape;501;p85">
            <a:hlinkClick r:id="rId3"/>
          </p:cNvPr>
          <p:cNvPicPr preferRelativeResize="0"/>
          <p:nvPr/>
        </p:nvPicPr>
        <p:blipFill>
          <a:blip r:embed="rId4">
            <a:alphaModFix/>
          </a:blip>
          <a:stretch>
            <a:fillRect/>
          </a:stretch>
        </p:blipFill>
        <p:spPr>
          <a:xfrm>
            <a:off x="192687" y="157675"/>
            <a:ext cx="8758627" cy="45722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6"/>
          <p:cNvSpPr txBox="1"/>
          <p:nvPr/>
        </p:nvSpPr>
        <p:spPr>
          <a:xfrm>
            <a:off x="1500000" y="1812450"/>
            <a:ext cx="6144000" cy="15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Conoce más sobre Yana acá</a:t>
            </a:r>
            <a:endParaRPr b="1"/>
          </a:p>
        </p:txBody>
      </p:sp>
      <p:pic>
        <p:nvPicPr>
          <p:cNvPr id="507" name="Google Shape;507;p8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08" name="Google Shape;508;p86"/>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87"/>
          <p:cNvPicPr preferRelativeResize="0"/>
          <p:nvPr/>
        </p:nvPicPr>
        <p:blipFill>
          <a:blip r:embed="rId3">
            <a:alphaModFix/>
          </a:blip>
          <a:stretch>
            <a:fillRect/>
          </a:stretch>
        </p:blipFill>
        <p:spPr>
          <a:xfrm>
            <a:off x="4837350" y="291400"/>
            <a:ext cx="4119300" cy="4119300"/>
          </a:xfrm>
          <a:prstGeom prst="rect">
            <a:avLst/>
          </a:prstGeom>
          <a:noFill/>
          <a:ln>
            <a:noFill/>
          </a:ln>
        </p:spPr>
      </p:pic>
      <p:sp>
        <p:nvSpPr>
          <p:cNvPr id="514" name="Google Shape;514;p87"/>
          <p:cNvSpPr txBox="1"/>
          <p:nvPr/>
        </p:nvSpPr>
        <p:spPr>
          <a:xfrm>
            <a:off x="505825" y="1033900"/>
            <a:ext cx="4670100" cy="26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Encontrando </a:t>
            </a:r>
            <a:r>
              <a:rPr lang="en" sz="3600">
                <a:solidFill>
                  <a:srgbClr val="441848"/>
                </a:solidFill>
                <a:latin typeface="Montserrat"/>
                <a:ea typeface="Montserrat"/>
                <a:cs typeface="Montserrat"/>
                <a:sym typeface="Montserrat"/>
              </a:rPr>
              <a:t>a la</a:t>
            </a:r>
            <a:r>
              <a:rPr b="1" lang="en" sz="3600">
                <a:solidFill>
                  <a:srgbClr val="441848"/>
                </a:solidFill>
                <a:latin typeface="Montserrat"/>
                <a:ea typeface="Montserrat"/>
                <a:cs typeface="Montserrat"/>
                <a:sym typeface="Montserrat"/>
              </a:rPr>
              <a:t> </a:t>
            </a:r>
            <a:r>
              <a:rPr lang="en" sz="3600">
                <a:solidFill>
                  <a:srgbClr val="441848"/>
                </a:solidFill>
                <a:latin typeface="Montserrat"/>
                <a:ea typeface="Montserrat"/>
                <a:cs typeface="Montserrat"/>
                <a:sym typeface="Montserrat"/>
              </a:rPr>
              <a:t>próxima</a:t>
            </a:r>
            <a:r>
              <a:rPr b="1" lang="en" sz="3600">
                <a:solidFill>
                  <a:srgbClr val="441848"/>
                </a:solidFill>
                <a:latin typeface="Montserrat"/>
                <a:ea typeface="Montserrat"/>
                <a:cs typeface="Montserrat"/>
                <a:sym typeface="Montserrat"/>
              </a:rPr>
              <a:t> Ada Lovelace.</a:t>
            </a:r>
            <a:endParaRPr b="1"/>
          </a:p>
        </p:txBody>
      </p:sp>
      <p:pic>
        <p:nvPicPr>
          <p:cNvPr id="515" name="Google Shape;515;p87"/>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16" name="Google Shape;516;p87"/>
          <p:cNvPicPr preferRelativeResize="0"/>
          <p:nvPr/>
        </p:nvPicPr>
        <p:blipFill>
          <a:blip r:embed="rId5">
            <a:alphaModFix/>
          </a:blip>
          <a:stretch>
            <a:fillRect/>
          </a:stretch>
        </p:blipFill>
        <p:spPr>
          <a:xfrm>
            <a:off x="8153775" y="4767850"/>
            <a:ext cx="802874" cy="185675"/>
          </a:xfrm>
          <a:prstGeom prst="rect">
            <a:avLst/>
          </a:prstGeom>
          <a:noFill/>
          <a:ln>
            <a:noFill/>
          </a:ln>
        </p:spPr>
      </p:pic>
      <p:sp>
        <p:nvSpPr>
          <p:cNvPr id="517" name="Google Shape;517;p87"/>
          <p:cNvSpPr txBox="1"/>
          <p:nvPr/>
        </p:nvSpPr>
        <p:spPr>
          <a:xfrm>
            <a:off x="505825" y="3433500"/>
            <a:ext cx="379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441848"/>
                </a:solidFill>
                <a:latin typeface="Montserrat"/>
                <a:ea typeface="Montserrat"/>
                <a:cs typeface="Montserrat"/>
                <a:sym typeface="Montserrat"/>
              </a:rPr>
              <a:t>Protip:</a:t>
            </a:r>
            <a:r>
              <a:rPr b="1" lang="en" sz="1800">
                <a:solidFill>
                  <a:srgbClr val="441848"/>
                </a:solidFill>
                <a:latin typeface="Montserrat"/>
                <a:ea typeface="Montserrat"/>
                <a:cs typeface="Montserrat"/>
                <a:sym typeface="Montserrat"/>
              </a:rPr>
              <a:t> Pregunta </a:t>
            </a:r>
            <a:r>
              <a:rPr lang="en" sz="1800">
                <a:solidFill>
                  <a:srgbClr val="441848"/>
                </a:solidFill>
                <a:latin typeface="Montserrat"/>
                <a:ea typeface="Montserrat"/>
                <a:cs typeface="Montserrat"/>
                <a:sym typeface="Montserrat"/>
              </a:rPr>
              <a:t>a tus </a:t>
            </a:r>
            <a:r>
              <a:rPr b="1" lang="en" sz="1800">
                <a:solidFill>
                  <a:srgbClr val="441848"/>
                </a:solidFill>
                <a:latin typeface="Montserrat"/>
                <a:ea typeface="Montserrat"/>
                <a:cs typeface="Montserrat"/>
                <a:sym typeface="Montserrat"/>
              </a:rPr>
              <a:t>Senseis</a:t>
            </a:r>
            <a:endParaRPr b="1" sz="1800">
              <a:solidFill>
                <a:srgbClr val="441848"/>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8"/>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3"/>
              </a:rPr>
              <a:t>¡Vamos a conocernos mejor!</a:t>
            </a:r>
            <a:endParaRPr b="1" sz="3600">
              <a:solidFill>
                <a:srgbClr val="441848"/>
              </a:solidFill>
              <a:latin typeface="Montserrat"/>
              <a:ea typeface="Montserrat"/>
              <a:cs typeface="Montserrat"/>
              <a:sym typeface="Montserrat"/>
            </a:endParaRPr>
          </a:p>
        </p:txBody>
      </p:sp>
      <p:pic>
        <p:nvPicPr>
          <p:cNvPr id="523" name="Google Shape;523;p88"/>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24" name="Google Shape;524;p88"/>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525" name="Google Shape;525;p88"/>
          <p:cNvPicPr preferRelativeResize="0"/>
          <p:nvPr/>
        </p:nvPicPr>
        <p:blipFill>
          <a:blip r:embed="rId6">
            <a:alphaModFix/>
          </a:blip>
          <a:stretch>
            <a:fillRect/>
          </a:stretch>
        </p:blipFill>
        <p:spPr>
          <a:xfrm>
            <a:off x="-53475" y="0"/>
            <a:ext cx="3242564" cy="5143501"/>
          </a:xfrm>
          <a:prstGeom prst="rect">
            <a:avLst/>
          </a:prstGeom>
          <a:noFill/>
          <a:ln>
            <a:noFill/>
          </a:ln>
        </p:spPr>
      </p:pic>
      <p:pic>
        <p:nvPicPr>
          <p:cNvPr id="526" name="Google Shape;526;p88"/>
          <p:cNvPicPr preferRelativeResize="0"/>
          <p:nvPr/>
        </p:nvPicPr>
        <p:blipFill rotWithShape="1">
          <a:blip r:embed="rId7">
            <a:alphaModFix/>
          </a:blip>
          <a:srcRect b="0" l="46678" r="0" t="0"/>
          <a:stretch/>
        </p:blipFill>
        <p:spPr>
          <a:xfrm>
            <a:off x="-71075" y="0"/>
            <a:ext cx="4096975" cy="5143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Manos a la obra: Hello, Python</a:t>
            </a:r>
            <a:endParaRPr b="1" sz="3600">
              <a:solidFill>
                <a:srgbClr val="441848"/>
              </a:solidFill>
              <a:latin typeface="Montserrat"/>
              <a:ea typeface="Montserrat"/>
              <a:cs typeface="Montserrat"/>
              <a:sym typeface="Montserrat"/>
            </a:endParaRPr>
          </a:p>
        </p:txBody>
      </p:sp>
      <p:pic>
        <p:nvPicPr>
          <p:cNvPr id="532" name="Google Shape;532;p8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33" name="Google Shape;533;p89"/>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34" name="Google Shape;534;p89"/>
          <p:cNvPicPr preferRelativeResize="0"/>
          <p:nvPr/>
        </p:nvPicPr>
        <p:blipFill>
          <a:blip r:embed="rId5">
            <a:alphaModFix/>
          </a:blip>
          <a:stretch>
            <a:fillRect/>
          </a:stretch>
        </p:blipFill>
        <p:spPr>
          <a:xfrm>
            <a:off x="-53475" y="0"/>
            <a:ext cx="3242564" cy="5143501"/>
          </a:xfrm>
          <a:prstGeom prst="rect">
            <a:avLst/>
          </a:prstGeom>
          <a:noFill/>
          <a:ln>
            <a:noFill/>
          </a:ln>
        </p:spPr>
      </p:pic>
      <p:pic>
        <p:nvPicPr>
          <p:cNvPr id="535" name="Google Shape;535;p89"/>
          <p:cNvPicPr preferRelativeResize="0"/>
          <p:nvPr/>
        </p:nvPicPr>
        <p:blipFill rotWithShape="1">
          <a:blip r:embed="rId6">
            <a:alphaModFix/>
          </a:blip>
          <a:srcRect b="0" l="46678" r="0" t="0"/>
          <a:stretch/>
        </p:blipFill>
        <p:spPr>
          <a:xfrm>
            <a:off x="-71075" y="0"/>
            <a:ext cx="4096975" cy="51434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0"/>
          <p:cNvSpPr txBox="1"/>
          <p:nvPr/>
        </p:nvSpPr>
        <p:spPr>
          <a:xfrm>
            <a:off x="1743150" y="2239350"/>
            <a:ext cx="56577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Variables y Tipos</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3600">
              <a:solidFill>
                <a:srgbClr val="441848"/>
              </a:solidFill>
              <a:latin typeface="Montserrat"/>
              <a:ea typeface="Montserrat"/>
              <a:cs typeface="Montserrat"/>
              <a:sym typeface="Montserrat"/>
            </a:endParaRPr>
          </a:p>
        </p:txBody>
      </p:sp>
      <p:pic>
        <p:nvPicPr>
          <p:cNvPr id="541" name="Google Shape;541;p90"/>
          <p:cNvPicPr preferRelativeResize="0"/>
          <p:nvPr/>
        </p:nvPicPr>
        <p:blipFill>
          <a:blip r:embed="rId3">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6"/>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Objetivos de aprendizaje</a:t>
            </a:r>
            <a:endParaRPr/>
          </a:p>
        </p:txBody>
      </p:sp>
      <p:pic>
        <p:nvPicPr>
          <p:cNvPr id="205" name="Google Shape;205;p46"/>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6" name="Google Shape;206;p46"/>
          <p:cNvSpPr txBox="1"/>
          <p:nvPr/>
        </p:nvSpPr>
        <p:spPr>
          <a:xfrm>
            <a:off x="619950" y="1254613"/>
            <a:ext cx="7904100" cy="3246600"/>
          </a:xfrm>
          <a:prstGeom prst="rect">
            <a:avLst/>
          </a:prstGeom>
          <a:noFill/>
          <a:ln>
            <a:noFill/>
          </a:ln>
        </p:spPr>
        <p:txBody>
          <a:bodyPr anchorCtr="0" anchor="t" bIns="91425" lIns="91425" spcFirstLastPara="1" rIns="91425" wrap="square" tIns="91425">
            <a:noAutofit/>
          </a:bodyPr>
          <a:lstStyle/>
          <a:p>
            <a:pPr indent="-361950" lvl="0" marL="457200" rtl="0" algn="l">
              <a:spcBef>
                <a:spcPts val="1000"/>
              </a:spcBef>
              <a:spcAft>
                <a:spcPts val="0"/>
              </a:spcAft>
              <a:buClr>
                <a:schemeClr val="dk1"/>
              </a:buClr>
              <a:buSzPts val="2100"/>
              <a:buFont typeface="Montserrat"/>
              <a:buChar char="●"/>
            </a:pPr>
            <a:r>
              <a:rPr lang="en" sz="2100">
                <a:solidFill>
                  <a:schemeClr val="dk1"/>
                </a:solidFill>
                <a:latin typeface="Montserrat"/>
                <a:ea typeface="Montserrat"/>
                <a:cs typeface="Montserrat"/>
                <a:sym typeface="Montserrat"/>
              </a:rPr>
              <a:t>Hablaremos sobre </a:t>
            </a:r>
            <a:r>
              <a:rPr b="1" lang="en" sz="2100">
                <a:solidFill>
                  <a:schemeClr val="dk1"/>
                </a:solidFill>
                <a:latin typeface="Montserrat"/>
                <a:ea typeface="Montserrat"/>
                <a:cs typeface="Montserrat"/>
                <a:sym typeface="Montserrat"/>
              </a:rPr>
              <a:t>cómo serán las clases</a:t>
            </a:r>
            <a:r>
              <a:rPr lang="en" sz="2100">
                <a:solidFill>
                  <a:schemeClr val="dk1"/>
                </a:solidFill>
                <a:latin typeface="Montserrat"/>
                <a:ea typeface="Montserrat"/>
                <a:cs typeface="Montserrat"/>
                <a:sym typeface="Montserrat"/>
              </a:rPr>
              <a:t> ⏰y los </a:t>
            </a:r>
            <a:r>
              <a:rPr b="1" lang="en" sz="2100">
                <a:solidFill>
                  <a:schemeClr val="dk1"/>
                </a:solidFill>
                <a:latin typeface="Montserrat"/>
                <a:ea typeface="Montserrat"/>
                <a:cs typeface="Montserrat"/>
                <a:sym typeface="Montserrat"/>
              </a:rPr>
              <a:t>recursos </a:t>
            </a:r>
            <a:r>
              <a:rPr lang="en" sz="2100">
                <a:solidFill>
                  <a:schemeClr val="dk1"/>
                </a:solidFill>
                <a:latin typeface="Montserrat"/>
                <a:ea typeface="Montserrat"/>
                <a:cs typeface="Montserrat"/>
                <a:sym typeface="Montserrat"/>
              </a:rPr>
              <a:t>🐱‍💻🐍que utilizaremos para aprovechar al máximo las mismas.👓</a:t>
            </a:r>
            <a:endParaRPr sz="2100">
              <a:solidFill>
                <a:schemeClr val="dk1"/>
              </a:solidFill>
              <a:latin typeface="Montserrat"/>
              <a:ea typeface="Montserrat"/>
              <a:cs typeface="Montserrat"/>
              <a:sym typeface="Montserrat"/>
            </a:endParaRPr>
          </a:p>
          <a:p>
            <a:pPr indent="-361950" lvl="0" marL="457200" rtl="0" algn="l">
              <a:spcBef>
                <a:spcPts val="1000"/>
              </a:spcBef>
              <a:spcAft>
                <a:spcPts val="0"/>
              </a:spcAft>
              <a:buClr>
                <a:schemeClr val="dk1"/>
              </a:buClr>
              <a:buSzPts val="2100"/>
              <a:buFont typeface="Montserrat"/>
              <a:buChar char="●"/>
            </a:pPr>
            <a:r>
              <a:rPr lang="en" sz="2100">
                <a:solidFill>
                  <a:schemeClr val="dk1"/>
                </a:solidFill>
                <a:latin typeface="Montserrat"/>
                <a:ea typeface="Montserrat"/>
                <a:cs typeface="Montserrat"/>
                <a:sym typeface="Montserrat"/>
              </a:rPr>
              <a:t>Daremos una sustanciosa 📈 </a:t>
            </a:r>
            <a:r>
              <a:rPr b="1" lang="en" sz="2100">
                <a:solidFill>
                  <a:schemeClr val="dk1"/>
                </a:solidFill>
                <a:latin typeface="Montserrat"/>
                <a:ea typeface="Montserrat"/>
                <a:cs typeface="Montserrat"/>
                <a:sym typeface="Montserrat"/>
              </a:rPr>
              <a:t>introducción a la Ciencia de Datos</a:t>
            </a:r>
            <a:r>
              <a:rPr lang="en" sz="2100">
                <a:solidFill>
                  <a:schemeClr val="dk1"/>
                </a:solidFill>
                <a:latin typeface="Montserrat"/>
                <a:ea typeface="Montserrat"/>
                <a:cs typeface="Montserrat"/>
                <a:sym typeface="Montserrat"/>
              </a:rPr>
              <a:t>. 📊</a:t>
            </a:r>
            <a:endParaRPr sz="2100">
              <a:solidFill>
                <a:schemeClr val="dk1"/>
              </a:solidFill>
              <a:latin typeface="Montserrat"/>
              <a:ea typeface="Montserrat"/>
              <a:cs typeface="Montserrat"/>
              <a:sym typeface="Montserrat"/>
            </a:endParaRPr>
          </a:p>
          <a:p>
            <a:pPr indent="-361950" lvl="0" marL="457200" rtl="0" algn="l">
              <a:spcBef>
                <a:spcPts val="1000"/>
              </a:spcBef>
              <a:spcAft>
                <a:spcPts val="0"/>
              </a:spcAft>
              <a:buClr>
                <a:schemeClr val="dk1"/>
              </a:buClr>
              <a:buSzPts val="2100"/>
              <a:buFont typeface="Montserrat"/>
              <a:buChar char="●"/>
            </a:pPr>
            <a:r>
              <a:rPr lang="en" sz="2100">
                <a:solidFill>
                  <a:schemeClr val="dk1"/>
                </a:solidFill>
                <a:latin typeface="Montserrat"/>
                <a:ea typeface="Montserrat"/>
                <a:cs typeface="Montserrat"/>
                <a:sym typeface="Montserrat"/>
              </a:rPr>
              <a:t>Finalmente, tendremos una </a:t>
            </a:r>
            <a:r>
              <a:rPr b="1" lang="en" sz="2100">
                <a:solidFill>
                  <a:schemeClr val="dk1"/>
                </a:solidFill>
                <a:latin typeface="Montserrat"/>
                <a:ea typeface="Montserrat"/>
                <a:cs typeface="Montserrat"/>
                <a:sym typeface="Montserrat"/>
              </a:rPr>
              <a:t>sesión de preguntas</a:t>
            </a:r>
            <a:r>
              <a:rPr lang="en" sz="2100">
                <a:solidFill>
                  <a:schemeClr val="dk1"/>
                </a:solidFill>
                <a:latin typeface="Montserrat"/>
                <a:ea typeface="Montserrat"/>
                <a:cs typeface="Montserrat"/>
                <a:sym typeface="Montserrat"/>
              </a:rPr>
              <a:t>❓❓ donde podremos discutir lo visto en clase y esclarecer tus dudas.🤓</a:t>
            </a:r>
            <a:endParaRPr sz="2100">
              <a:solidFill>
                <a:schemeClr val="dk1"/>
              </a:solidFill>
              <a:latin typeface="Montserrat"/>
              <a:ea typeface="Montserrat"/>
              <a:cs typeface="Montserrat"/>
              <a:sym typeface="Montserrat"/>
            </a:endParaRPr>
          </a:p>
          <a:p>
            <a:pPr indent="0" lvl="0" marL="457200" rtl="0" algn="l">
              <a:spcBef>
                <a:spcPts val="1000"/>
              </a:spcBef>
              <a:spcAft>
                <a:spcPts val="0"/>
              </a:spcAft>
              <a:buNone/>
            </a:pPr>
            <a:r>
              <a:t/>
            </a:r>
            <a:endParaRPr sz="2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100">
              <a:latin typeface="Montserrat"/>
              <a:ea typeface="Montserrat"/>
              <a:cs typeface="Montserrat"/>
              <a:sym typeface="Montserrat"/>
            </a:endParaRPr>
          </a:p>
          <a:p>
            <a:pPr indent="0" lvl="0" marL="0" rtl="0" algn="l">
              <a:spcBef>
                <a:spcPts val="0"/>
              </a:spcBef>
              <a:spcAft>
                <a:spcPts val="0"/>
              </a:spcAft>
              <a:buNone/>
            </a:pPr>
            <a:r>
              <a:t/>
            </a:r>
            <a:endParaRPr sz="21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Variables y Tipos</a:t>
            </a:r>
            <a:endParaRPr/>
          </a:p>
        </p:txBody>
      </p:sp>
      <p:pic>
        <p:nvPicPr>
          <p:cNvPr id="547" name="Google Shape;547;p9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48" name="Google Shape;548;p91"/>
          <p:cNvSpPr txBox="1"/>
          <p:nvPr/>
        </p:nvSpPr>
        <p:spPr>
          <a:xfrm>
            <a:off x="761700" y="1102225"/>
            <a:ext cx="7620600" cy="3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41848"/>
                </a:solidFill>
                <a:latin typeface="Montserrat"/>
                <a:ea typeface="Montserrat"/>
                <a:cs typeface="Montserrat"/>
                <a:sym typeface="Montserrat"/>
              </a:rPr>
              <a:t>Las </a:t>
            </a:r>
            <a:r>
              <a:rPr b="1" lang="en" sz="2000">
                <a:solidFill>
                  <a:srgbClr val="441848"/>
                </a:solidFill>
                <a:latin typeface="Montserrat"/>
                <a:ea typeface="Montserrat"/>
                <a:cs typeface="Montserrat"/>
                <a:sym typeface="Montserrat"/>
              </a:rPr>
              <a:t>variables</a:t>
            </a:r>
            <a:r>
              <a:rPr lang="en" sz="2000">
                <a:solidFill>
                  <a:srgbClr val="441848"/>
                </a:solidFill>
                <a:latin typeface="Montserrat"/>
                <a:ea typeface="Montserrat"/>
                <a:cs typeface="Montserrat"/>
                <a:sym typeface="Montserrat"/>
              </a:rPr>
              <a:t> son ubicaciones de memoria reservada para guardar valores y en </a:t>
            </a:r>
            <a:r>
              <a:rPr b="1" lang="en" sz="2000">
                <a:solidFill>
                  <a:srgbClr val="441848"/>
                </a:solidFill>
                <a:latin typeface="Montserrat"/>
                <a:ea typeface="Montserrat"/>
                <a:cs typeface="Montserrat"/>
                <a:sym typeface="Montserrat"/>
              </a:rPr>
              <a:t>Python</a:t>
            </a:r>
            <a:r>
              <a:rPr lang="en" sz="2000">
                <a:solidFill>
                  <a:srgbClr val="441848"/>
                </a:solidFill>
                <a:latin typeface="Montserrat"/>
                <a:ea typeface="Montserrat"/>
                <a:cs typeface="Montserrat"/>
                <a:sym typeface="Montserrat"/>
              </a:rPr>
              <a:t> no se declaran explícitamente.</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000">
                <a:solidFill>
                  <a:srgbClr val="441848"/>
                </a:solidFill>
                <a:latin typeface="Montserrat"/>
                <a:ea typeface="Montserrat"/>
                <a:cs typeface="Montserrat"/>
                <a:sym typeface="Montserrat"/>
              </a:rPr>
              <a:t>Usamos  el </a:t>
            </a:r>
            <a:r>
              <a:rPr b="1" lang="en" sz="2000">
                <a:solidFill>
                  <a:srgbClr val="441848"/>
                </a:solidFill>
                <a:latin typeface="Montserrat"/>
                <a:ea typeface="Montserrat"/>
                <a:cs typeface="Montserrat"/>
                <a:sym typeface="Montserrat"/>
              </a:rPr>
              <a:t>signo igual (=)</a:t>
            </a:r>
            <a:r>
              <a:rPr lang="en" sz="2000">
                <a:solidFill>
                  <a:srgbClr val="441848"/>
                </a:solidFill>
                <a:latin typeface="Montserrat"/>
                <a:ea typeface="Montserrat"/>
                <a:cs typeface="Montserrat"/>
                <a:sym typeface="Montserrat"/>
              </a:rPr>
              <a:t> para crear asignaciones de variables.</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000">
                <a:solidFill>
                  <a:srgbClr val="441848"/>
                </a:solidFill>
                <a:latin typeface="Montserrat"/>
                <a:ea typeface="Montserrat"/>
                <a:cs typeface="Montserrat"/>
                <a:sym typeface="Montserrat"/>
              </a:rPr>
              <a:t>El operando del lado izquierdo del signo igual (=) es el </a:t>
            </a:r>
            <a:r>
              <a:rPr b="1" lang="en" sz="2000">
                <a:solidFill>
                  <a:srgbClr val="441848"/>
                </a:solidFill>
                <a:latin typeface="Montserrat"/>
                <a:ea typeface="Montserrat"/>
                <a:cs typeface="Montserrat"/>
                <a:sym typeface="Montserrat"/>
              </a:rPr>
              <a:t>nombre</a:t>
            </a:r>
            <a:r>
              <a:rPr lang="en" sz="2000">
                <a:solidFill>
                  <a:srgbClr val="441848"/>
                </a:solidFill>
                <a:latin typeface="Montserrat"/>
                <a:ea typeface="Montserrat"/>
                <a:cs typeface="Montserrat"/>
                <a:sym typeface="Montserrat"/>
              </a:rPr>
              <a:t> de la </a:t>
            </a:r>
            <a:r>
              <a:rPr b="1" lang="en" sz="2000">
                <a:solidFill>
                  <a:srgbClr val="441848"/>
                </a:solidFill>
                <a:latin typeface="Montserrat"/>
                <a:ea typeface="Montserrat"/>
                <a:cs typeface="Montserrat"/>
                <a:sym typeface="Montserrat"/>
              </a:rPr>
              <a:t>variable</a:t>
            </a:r>
            <a:r>
              <a:rPr lang="en" sz="2000">
                <a:solidFill>
                  <a:srgbClr val="441848"/>
                </a:solidFill>
                <a:latin typeface="Montserrat"/>
                <a:ea typeface="Montserrat"/>
                <a:cs typeface="Montserrat"/>
                <a:sym typeface="Montserrat"/>
              </a:rPr>
              <a:t>, y el operando de la derecha es el </a:t>
            </a:r>
            <a:r>
              <a:rPr b="1" lang="en" sz="2000">
                <a:solidFill>
                  <a:srgbClr val="441848"/>
                </a:solidFill>
                <a:latin typeface="Montserrat"/>
                <a:ea typeface="Montserrat"/>
                <a:cs typeface="Montserrat"/>
                <a:sym typeface="Montserrat"/>
              </a:rPr>
              <a:t>valor guardado</a:t>
            </a:r>
            <a:r>
              <a:rPr lang="en" sz="2000">
                <a:solidFill>
                  <a:srgbClr val="441848"/>
                </a:solidFill>
                <a:latin typeface="Montserrat"/>
                <a:ea typeface="Montserrat"/>
                <a:cs typeface="Montserrat"/>
                <a:sym typeface="Montserrat"/>
              </a:rPr>
              <a:t> en esa </a:t>
            </a:r>
            <a:r>
              <a:rPr b="1" lang="en" sz="2000">
                <a:solidFill>
                  <a:srgbClr val="441848"/>
                </a:solidFill>
                <a:latin typeface="Montserrat"/>
                <a:ea typeface="Montserrat"/>
                <a:cs typeface="Montserrat"/>
                <a:sym typeface="Montserrat"/>
              </a:rPr>
              <a:t>variable</a:t>
            </a:r>
            <a:r>
              <a:rPr lang="en" sz="2000">
                <a:solidFill>
                  <a:srgbClr val="441848"/>
                </a:solidFill>
                <a:latin typeface="Montserrat"/>
                <a:ea typeface="Montserrat"/>
                <a:cs typeface="Montserrat"/>
                <a:sym typeface="Montserrat"/>
              </a:rPr>
              <a:t>.</a:t>
            </a:r>
            <a:endParaRPr sz="2000">
              <a:solidFill>
                <a:srgbClr val="441848"/>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9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554" name="Google Shape;554;p92"/>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Definiendo una variable</a:t>
            </a:r>
            <a:endParaRPr/>
          </a:p>
        </p:txBody>
      </p:sp>
      <p:sp>
        <p:nvSpPr>
          <p:cNvPr id="555" name="Google Shape;555;p92"/>
          <p:cNvSpPr txBox="1"/>
          <p:nvPr/>
        </p:nvSpPr>
        <p:spPr>
          <a:xfrm>
            <a:off x="618975" y="1140375"/>
            <a:ext cx="802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Podemos crear una variable llamada edad y asignarle un valor </a:t>
            </a:r>
            <a:r>
              <a:rPr b="1" lang="en" sz="2100">
                <a:solidFill>
                  <a:srgbClr val="441848"/>
                </a:solidFill>
                <a:latin typeface="Montserrat"/>
                <a:ea typeface="Montserrat"/>
                <a:cs typeface="Montserrat"/>
                <a:sym typeface="Montserrat"/>
              </a:rPr>
              <a:t>numérico: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457200" lvl="0" marL="0" rtl="0" algn="l">
              <a:spcBef>
                <a:spcPts val="0"/>
              </a:spcBef>
              <a:spcAft>
                <a:spcPts val="0"/>
              </a:spcAft>
              <a:buNone/>
            </a:pPr>
            <a:r>
              <a:rPr b="1" lang="en" sz="2100">
                <a:solidFill>
                  <a:srgbClr val="441848"/>
                </a:solidFill>
                <a:latin typeface="Montserrat"/>
                <a:ea typeface="Montserrat"/>
                <a:cs typeface="Montserrat"/>
                <a:sym typeface="Montserrat"/>
              </a:rPr>
              <a:t>edad </a:t>
            </a:r>
            <a:r>
              <a:rPr lang="en" sz="2100">
                <a:solidFill>
                  <a:srgbClr val="441848"/>
                </a:solidFill>
                <a:latin typeface="Montserrat"/>
                <a:ea typeface="Montserrat"/>
                <a:cs typeface="Montserrat"/>
                <a:sym typeface="Montserrat"/>
              </a:rPr>
              <a:t>= 33</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O crear otra variable donde guardamos tu nombre como cadena de caracteres: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457200" lvl="0" marL="0" rtl="0" algn="l">
              <a:spcBef>
                <a:spcPts val="0"/>
              </a:spcBef>
              <a:spcAft>
                <a:spcPts val="0"/>
              </a:spcAft>
              <a:buNone/>
            </a:pPr>
            <a:r>
              <a:rPr b="1" lang="en" sz="2100">
                <a:solidFill>
                  <a:srgbClr val="441848"/>
                </a:solidFill>
                <a:latin typeface="Montserrat"/>
                <a:ea typeface="Montserrat"/>
                <a:cs typeface="Montserrat"/>
                <a:sym typeface="Montserrat"/>
              </a:rPr>
              <a:t>nombre </a:t>
            </a:r>
            <a:r>
              <a:rPr lang="en" sz="2100">
                <a:solidFill>
                  <a:srgbClr val="441848"/>
                </a:solidFill>
                <a:latin typeface="Montserrat"/>
                <a:ea typeface="Montserrat"/>
                <a:cs typeface="Montserrat"/>
                <a:sym typeface="Montserrat"/>
              </a:rPr>
              <a:t>= “Ada Lovelace”</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93"/>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561" name="Google Shape;561;p93"/>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3"/>
          <p:cNvSpPr txBox="1"/>
          <p:nvPr/>
        </p:nvSpPr>
        <p:spPr>
          <a:xfrm>
            <a:off x="1500000" y="1732500"/>
            <a:ext cx="6144000" cy="16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Actividad</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Hola mundo</a:t>
            </a:r>
            <a:r>
              <a:rPr b="1" lang="en" sz="3600" u="sng">
                <a:solidFill>
                  <a:schemeClr val="hlink"/>
                </a:solidFill>
                <a:latin typeface="Montserrat"/>
                <a:ea typeface="Montserrat"/>
                <a:cs typeface="Montserrat"/>
                <a:sym typeface="Montserrat"/>
                <a:hlinkClick r:id="rId5"/>
              </a:rPr>
              <a:t> usando repl.it</a:t>
            </a:r>
            <a:r>
              <a:rPr b="1" lang="en" sz="3600">
                <a:solidFill>
                  <a:srgbClr val="FFFFFF"/>
                </a:solidFill>
                <a:latin typeface="Montserrat"/>
                <a:ea typeface="Montserrat"/>
                <a:cs typeface="Montserrat"/>
                <a:sym typeface="Montserrat"/>
              </a:rPr>
              <a:t>.</a:t>
            </a:r>
            <a:endParaRPr b="1">
              <a:solidFill>
                <a:srgbClr val="FFFFFF"/>
              </a:solidFill>
            </a:endParaRPr>
          </a:p>
        </p:txBody>
      </p:sp>
      <p:pic>
        <p:nvPicPr>
          <p:cNvPr id="563" name="Google Shape;563;p93"/>
          <p:cNvPicPr preferRelativeResize="0"/>
          <p:nvPr/>
        </p:nvPicPr>
        <p:blipFill>
          <a:blip r:embed="rId6">
            <a:alphaModFix/>
          </a:blip>
          <a:stretch>
            <a:fillRect/>
          </a:stretch>
        </p:blipFill>
        <p:spPr>
          <a:xfrm>
            <a:off x="8153775" y="4767850"/>
            <a:ext cx="802874" cy="185675"/>
          </a:xfrm>
          <a:prstGeom prst="rect">
            <a:avLst/>
          </a:prstGeom>
          <a:noFill/>
          <a:ln>
            <a:noFill/>
          </a:ln>
        </p:spPr>
      </p:pic>
      <p:pic>
        <p:nvPicPr>
          <p:cNvPr id="564" name="Google Shape;564;p93"/>
          <p:cNvPicPr preferRelativeResize="0"/>
          <p:nvPr/>
        </p:nvPicPr>
        <p:blipFill>
          <a:blip r:embed="rId7">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94"/>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570" name="Google Shape;570;p94"/>
          <p:cNvSpPr/>
          <p:nvPr/>
        </p:nvSpPr>
        <p:spPr>
          <a:xfrm>
            <a:off x="803550" y="1300650"/>
            <a:ext cx="7536900" cy="25422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4"/>
          <p:cNvSpPr txBox="1"/>
          <p:nvPr/>
        </p:nvSpPr>
        <p:spPr>
          <a:xfrm>
            <a:off x="1500000" y="1374150"/>
            <a:ext cx="6144000" cy="24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Actividad opcional: </a:t>
            </a:r>
            <a:r>
              <a:rPr b="1" lang="en" sz="3600" u="sng">
                <a:solidFill>
                  <a:schemeClr val="hlink"/>
                </a:solidFill>
                <a:latin typeface="Montserrat"/>
                <a:ea typeface="Montserrat"/>
                <a:cs typeface="Montserrat"/>
                <a:sym typeface="Montserrat"/>
                <a:hlinkClick r:id="rId4"/>
              </a:rPr>
              <a:t>Hola mundo usando Anaconda/Jupyter Notebook</a:t>
            </a:r>
            <a:r>
              <a:rPr b="1" lang="en" sz="3600">
                <a:solidFill>
                  <a:srgbClr val="FFFFFF"/>
                </a:solidFill>
                <a:latin typeface="Montserrat"/>
                <a:ea typeface="Montserrat"/>
                <a:cs typeface="Montserrat"/>
                <a:sym typeface="Montserrat"/>
              </a:rPr>
              <a:t>.</a:t>
            </a:r>
            <a:endParaRPr b="1">
              <a:solidFill>
                <a:srgbClr val="FFFFFF"/>
              </a:solidFill>
            </a:endParaRPr>
          </a:p>
        </p:txBody>
      </p:sp>
      <p:pic>
        <p:nvPicPr>
          <p:cNvPr id="572" name="Google Shape;572;p94"/>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573" name="Google Shape;573;p94"/>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95"/>
          <p:cNvPicPr preferRelativeResize="0"/>
          <p:nvPr/>
        </p:nvPicPr>
        <p:blipFill rotWithShape="1">
          <a:blip r:embed="rId3">
            <a:alphaModFix/>
          </a:blip>
          <a:srcRect b="0" l="0" r="0" t="0"/>
          <a:stretch/>
        </p:blipFill>
        <p:spPr>
          <a:xfrm>
            <a:off x="-30087" y="-16925"/>
            <a:ext cx="9204173" cy="5177347"/>
          </a:xfrm>
          <a:prstGeom prst="rect">
            <a:avLst/>
          </a:prstGeom>
          <a:noFill/>
          <a:ln>
            <a:noFill/>
          </a:ln>
        </p:spPr>
      </p:pic>
      <p:sp>
        <p:nvSpPr>
          <p:cNvPr id="579" name="Google Shape;579;p95"/>
          <p:cNvSpPr/>
          <p:nvPr/>
        </p:nvSpPr>
        <p:spPr>
          <a:xfrm>
            <a:off x="803550" y="1659000"/>
            <a:ext cx="7536900" cy="1825500"/>
          </a:xfrm>
          <a:prstGeom prst="roundRect">
            <a:avLst>
              <a:gd fmla="val 16667" name="adj"/>
            </a:avLst>
          </a:prstGeom>
          <a:solidFill>
            <a:srgbClr val="434343">
              <a:alpha val="57647"/>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95"/>
          <p:cNvSpPr txBox="1"/>
          <p:nvPr/>
        </p:nvSpPr>
        <p:spPr>
          <a:xfrm>
            <a:off x="1500000" y="1854900"/>
            <a:ext cx="6169200" cy="256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Montserrat"/>
                <a:ea typeface="Montserrat"/>
                <a:cs typeface="Montserrat"/>
                <a:sym typeface="Montserrat"/>
              </a:rPr>
              <a:t>Crowd-coding:</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Hello, Python</a:t>
            </a:r>
            <a:r>
              <a:rPr b="1" lang="en" sz="3600">
                <a:solidFill>
                  <a:srgbClr val="FFFFFF"/>
                </a:solidFill>
                <a:latin typeface="Montserrat"/>
                <a:ea typeface="Montserrat"/>
                <a:cs typeface="Montserrat"/>
                <a:sym typeface="Montserrat"/>
              </a:rPr>
              <a:t>.</a:t>
            </a:r>
            <a:endParaRPr b="1" sz="3600">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600"/>
              <a:buFont typeface="Arial"/>
              <a:buNone/>
            </a:pPr>
            <a:r>
              <a:rPr b="1" lang="en" sz="3600">
                <a:solidFill>
                  <a:srgbClr val="FFFFFF"/>
                </a:solidFill>
                <a:latin typeface="Montserrat"/>
                <a:ea typeface="Montserrat"/>
                <a:cs typeface="Montserrat"/>
                <a:sym typeface="Montserrat"/>
              </a:rPr>
              <a:t>Versión en español: </a:t>
            </a:r>
            <a:r>
              <a:rPr b="1" lang="en" sz="3600" u="sng">
                <a:solidFill>
                  <a:schemeClr val="hlink"/>
                </a:solidFill>
                <a:latin typeface="Montserrat"/>
                <a:ea typeface="Montserrat"/>
                <a:cs typeface="Montserrat"/>
                <a:sym typeface="Montserrat"/>
                <a:hlinkClick r:id="rId5"/>
              </a:rPr>
              <a:t>Hola Python</a:t>
            </a:r>
            <a:endParaRPr b="1" sz="3600">
              <a:solidFill>
                <a:srgbClr val="FFFFFF"/>
              </a:solidFill>
              <a:latin typeface="Montserrat"/>
              <a:ea typeface="Montserrat"/>
              <a:cs typeface="Montserrat"/>
              <a:sym typeface="Montserrat"/>
            </a:endParaRPr>
          </a:p>
        </p:txBody>
      </p:sp>
      <p:pic>
        <p:nvPicPr>
          <p:cNvPr id="581" name="Google Shape;581;p95"/>
          <p:cNvPicPr preferRelativeResize="0"/>
          <p:nvPr/>
        </p:nvPicPr>
        <p:blipFill rotWithShape="1">
          <a:blip r:embed="rId6">
            <a:alphaModFix/>
          </a:blip>
          <a:srcRect b="0" l="0" r="0" t="0"/>
          <a:stretch/>
        </p:blipFill>
        <p:spPr>
          <a:xfrm>
            <a:off x="8153775" y="4767850"/>
            <a:ext cx="802874" cy="185675"/>
          </a:xfrm>
          <a:prstGeom prst="rect">
            <a:avLst/>
          </a:prstGeom>
          <a:noFill/>
          <a:ln>
            <a:noFill/>
          </a:ln>
        </p:spPr>
      </p:pic>
      <p:pic>
        <p:nvPicPr>
          <p:cNvPr id="582" name="Google Shape;582;p95"/>
          <p:cNvPicPr preferRelativeResize="0"/>
          <p:nvPr/>
        </p:nvPicPr>
        <p:blipFill rotWithShape="1">
          <a:blip r:embed="rId6">
            <a:alphaModFix/>
          </a:blip>
          <a:srcRect b="0" l="0" r="0" t="0"/>
          <a:stretch/>
        </p:blipFill>
        <p:spPr>
          <a:xfrm>
            <a:off x="8153775" y="4767850"/>
            <a:ext cx="802874" cy="185675"/>
          </a:xfrm>
          <a:prstGeom prst="rect">
            <a:avLst/>
          </a:prstGeom>
          <a:noFill/>
          <a:ln>
            <a:noFill/>
          </a:ln>
        </p:spPr>
      </p:pic>
      <p:pic>
        <p:nvPicPr>
          <p:cNvPr id="583" name="Google Shape;583;p95"/>
          <p:cNvPicPr preferRelativeResize="0"/>
          <p:nvPr/>
        </p:nvPicPr>
        <p:blipFill rotWithShape="1">
          <a:blip r:embed="rId6">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6"/>
          <p:cNvSpPr txBox="1"/>
          <p:nvPr/>
        </p:nvSpPr>
        <p:spPr>
          <a:xfrm>
            <a:off x="1743150" y="2239350"/>
            <a:ext cx="56577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Listas y Diccionarios</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t/>
            </a:r>
            <a:endParaRPr b="1" sz="3600">
              <a:solidFill>
                <a:srgbClr val="441848"/>
              </a:solidFill>
              <a:latin typeface="Montserrat"/>
              <a:ea typeface="Montserrat"/>
              <a:cs typeface="Montserrat"/>
              <a:sym typeface="Montserrat"/>
            </a:endParaRPr>
          </a:p>
        </p:txBody>
      </p:sp>
      <p:pic>
        <p:nvPicPr>
          <p:cNvPr id="589" name="Google Shape;589;p9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90" name="Google Shape;590;p96"/>
          <p:cNvPicPr preferRelativeResize="0"/>
          <p:nvPr/>
        </p:nvPicPr>
        <p:blipFill>
          <a:blip r:embed="rId4">
            <a:alphaModFix/>
          </a:blip>
          <a:stretch>
            <a:fillRect/>
          </a:stretch>
        </p:blipFill>
        <p:spPr>
          <a:xfrm>
            <a:off x="7154600" y="2307187"/>
            <a:ext cx="530025" cy="529124"/>
          </a:xfrm>
          <a:prstGeom prst="rect">
            <a:avLst/>
          </a:prstGeom>
          <a:noFill/>
          <a:ln>
            <a:noFill/>
          </a:ln>
          <a:effectLst>
            <a:outerShdw blurRad="28575" rotWithShape="0" algn="bl" dir="5400000" dist="57150">
              <a:srgbClr val="FF00FF">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97"/>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96" name="Google Shape;596;p97"/>
          <p:cNvPicPr preferRelativeResize="0"/>
          <p:nvPr/>
        </p:nvPicPr>
        <p:blipFill>
          <a:blip r:embed="rId4">
            <a:alphaModFix/>
          </a:blip>
          <a:stretch>
            <a:fillRect/>
          </a:stretch>
        </p:blipFill>
        <p:spPr>
          <a:xfrm>
            <a:off x="1213375" y="152400"/>
            <a:ext cx="6717256" cy="4838702"/>
          </a:xfrm>
          <a:prstGeom prst="rect">
            <a:avLst/>
          </a:prstGeom>
          <a:noFill/>
          <a:ln>
            <a:noFill/>
          </a:ln>
          <a:effectLst>
            <a:outerShdw blurRad="57150" rotWithShape="0" algn="bl" dir="5400000" dist="57150">
              <a:srgbClr val="FF00FF">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9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02" name="Google Shape;602;p98"/>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Listas y Diccionarios</a:t>
            </a:r>
            <a:endParaRPr/>
          </a:p>
        </p:txBody>
      </p:sp>
      <p:sp>
        <p:nvSpPr>
          <p:cNvPr id="603" name="Google Shape;603;p98"/>
          <p:cNvSpPr txBox="1"/>
          <p:nvPr/>
        </p:nvSpPr>
        <p:spPr>
          <a:xfrm>
            <a:off x="619950" y="1254613"/>
            <a:ext cx="7904100" cy="3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Una </a:t>
            </a:r>
            <a:r>
              <a:rPr b="1" lang="en" sz="2100">
                <a:solidFill>
                  <a:srgbClr val="441848"/>
                </a:solidFill>
                <a:latin typeface="Montserrat"/>
                <a:ea typeface="Montserrat"/>
                <a:cs typeface="Montserrat"/>
                <a:sym typeface="Montserrat"/>
              </a:rPr>
              <a:t>Lista</a:t>
            </a:r>
            <a:r>
              <a:rPr lang="en" sz="2100">
                <a:solidFill>
                  <a:srgbClr val="441848"/>
                </a:solidFill>
                <a:latin typeface="Montserrat"/>
                <a:ea typeface="Montserrat"/>
                <a:cs typeface="Montserrat"/>
                <a:sym typeface="Montserrat"/>
              </a:rPr>
              <a:t> puede guardar todo tipo de variables, y puede contener cuantas variables desees.</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Los valores guardados en una lista se pueden acceder usando el operador </a:t>
            </a:r>
            <a:r>
              <a:rPr b="1" lang="en" sz="2100">
                <a:solidFill>
                  <a:srgbClr val="441848"/>
                </a:solidFill>
                <a:latin typeface="Montserrat"/>
                <a:ea typeface="Montserrat"/>
                <a:cs typeface="Montserrat"/>
                <a:sym typeface="Montserrat"/>
              </a:rPr>
              <a:t>slice</a:t>
            </a:r>
            <a:r>
              <a:rPr lang="en" sz="2100">
                <a:solidFill>
                  <a:srgbClr val="441848"/>
                </a:solidFill>
                <a:latin typeface="Montserrat"/>
                <a:ea typeface="Montserrat"/>
                <a:cs typeface="Montserrat"/>
                <a:sym typeface="Montserrat"/>
              </a:rPr>
              <a:t> ([ ] y [:]) con índices en 0 al inicio de la lista y hasta el final -1.</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Los </a:t>
            </a:r>
            <a:r>
              <a:rPr b="1" lang="en" sz="2100">
                <a:solidFill>
                  <a:srgbClr val="441848"/>
                </a:solidFill>
                <a:latin typeface="Montserrat"/>
                <a:ea typeface="Montserrat"/>
                <a:cs typeface="Montserrat"/>
                <a:sym typeface="Montserrat"/>
              </a:rPr>
              <a:t>diccionarios</a:t>
            </a:r>
            <a:r>
              <a:rPr lang="en" sz="2100">
                <a:solidFill>
                  <a:srgbClr val="441848"/>
                </a:solidFill>
                <a:latin typeface="Montserrat"/>
                <a:ea typeface="Montserrat"/>
                <a:cs typeface="Montserrat"/>
                <a:sym typeface="Montserrat"/>
              </a:rPr>
              <a:t> son similares a las listas, pero funcionan con llaves(claves) y valores en vez de índices.</a:t>
            </a:r>
            <a:endParaRPr sz="2100">
              <a:solidFill>
                <a:srgbClr val="441848"/>
              </a:solidFill>
              <a:latin typeface="Montserrat"/>
              <a:ea typeface="Montserrat"/>
              <a:cs typeface="Montserrat"/>
              <a:sym typeface="Montserrat"/>
            </a:endParaRPr>
          </a:p>
        </p:txBody>
      </p:sp>
      <p:pic>
        <p:nvPicPr>
          <p:cNvPr id="604" name="Google Shape;604;p98"/>
          <p:cNvPicPr preferRelativeResize="0"/>
          <p:nvPr/>
        </p:nvPicPr>
        <p:blipFill>
          <a:blip r:embed="rId4">
            <a:alphaModFix/>
          </a:blip>
          <a:stretch>
            <a:fillRect/>
          </a:stretch>
        </p:blipFill>
        <p:spPr>
          <a:xfrm>
            <a:off x="7192875" y="334175"/>
            <a:ext cx="530025" cy="529124"/>
          </a:xfrm>
          <a:prstGeom prst="rect">
            <a:avLst/>
          </a:prstGeom>
          <a:noFill/>
          <a:ln>
            <a:noFill/>
          </a:ln>
          <a:effectLst>
            <a:outerShdw blurRad="28575" rotWithShape="0" algn="bl" dir="5400000" dist="57150">
              <a:srgbClr val="FF00FF">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9"/>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Manos a la obra: Declarando una Lista</a:t>
            </a:r>
            <a:endParaRPr b="1" sz="3600">
              <a:solidFill>
                <a:srgbClr val="441848"/>
              </a:solidFill>
              <a:latin typeface="Montserrat"/>
              <a:ea typeface="Montserrat"/>
              <a:cs typeface="Montserrat"/>
              <a:sym typeface="Montserrat"/>
            </a:endParaRPr>
          </a:p>
        </p:txBody>
      </p:sp>
      <p:pic>
        <p:nvPicPr>
          <p:cNvPr id="610" name="Google Shape;610;p9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611" name="Google Shape;611;p99"/>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612" name="Google Shape;612;p99"/>
          <p:cNvPicPr preferRelativeResize="0"/>
          <p:nvPr/>
        </p:nvPicPr>
        <p:blipFill>
          <a:blip r:embed="rId5">
            <a:alphaModFix/>
          </a:blip>
          <a:stretch>
            <a:fillRect/>
          </a:stretch>
        </p:blipFill>
        <p:spPr>
          <a:xfrm>
            <a:off x="-53475" y="0"/>
            <a:ext cx="3242564" cy="5143501"/>
          </a:xfrm>
          <a:prstGeom prst="rect">
            <a:avLst/>
          </a:prstGeom>
          <a:noFill/>
          <a:ln>
            <a:noFill/>
          </a:ln>
        </p:spPr>
      </p:pic>
      <p:pic>
        <p:nvPicPr>
          <p:cNvPr id="613" name="Google Shape;613;p99"/>
          <p:cNvPicPr preferRelativeResize="0"/>
          <p:nvPr/>
        </p:nvPicPr>
        <p:blipFill rotWithShape="1">
          <a:blip r:embed="rId6">
            <a:alphaModFix/>
          </a:blip>
          <a:srcRect b="0" l="46678" r="0" t="0"/>
          <a:stretch/>
        </p:blipFill>
        <p:spPr>
          <a:xfrm>
            <a:off x="-71075" y="0"/>
            <a:ext cx="4096975"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100"/>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19" name="Google Shape;619;p100"/>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Declarando una Lista</a:t>
            </a:r>
            <a:endParaRPr/>
          </a:p>
        </p:txBody>
      </p:sp>
      <p:sp>
        <p:nvSpPr>
          <p:cNvPr id="620" name="Google Shape;620;p100"/>
          <p:cNvSpPr txBox="1"/>
          <p:nvPr/>
        </p:nvSpPr>
        <p:spPr>
          <a:xfrm>
            <a:off x="801075" y="1267650"/>
            <a:ext cx="78399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Podemos crear una lista y asignarle cualquier tipo de dato como números y cadenas de caracteres</a:t>
            </a:r>
            <a:r>
              <a:rPr b="1" lang="en" sz="2100">
                <a:solidFill>
                  <a:srgbClr val="441848"/>
                </a:solidFill>
                <a:latin typeface="Montserrat"/>
                <a:ea typeface="Montserrat"/>
                <a:cs typeface="Montserrat"/>
                <a:sym typeface="Montserrat"/>
              </a:rPr>
              <a:t>:</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lista = [ 'pokemonchido123', 389 , 2.25, Bulbasaur, 70.2 ]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lista_pequena = [123, 'Pikachu']</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pic>
        <p:nvPicPr>
          <p:cNvPr id="621" name="Google Shape;621;p100"/>
          <p:cNvPicPr preferRelativeResize="0"/>
          <p:nvPr/>
        </p:nvPicPr>
        <p:blipFill>
          <a:blip r:embed="rId4">
            <a:alphaModFix/>
          </a:blip>
          <a:stretch>
            <a:fillRect/>
          </a:stretch>
        </p:blipFill>
        <p:spPr>
          <a:xfrm>
            <a:off x="7353625" y="334175"/>
            <a:ext cx="530025" cy="529124"/>
          </a:xfrm>
          <a:prstGeom prst="rect">
            <a:avLst/>
          </a:prstGeom>
          <a:noFill/>
          <a:ln>
            <a:noFill/>
          </a:ln>
          <a:effectLst>
            <a:outerShdw blurRad="28575" rotWithShape="0" algn="bl" dir="5400000" dist="57150">
              <a:srgbClr val="FF00FF">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7"/>
          <p:cNvSpPr txBox="1"/>
          <p:nvPr/>
        </p:nvSpPr>
        <p:spPr>
          <a:xfrm>
            <a:off x="1500000" y="1904850"/>
            <a:ext cx="6144000" cy="133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E8E7E3"/>
                </a:solidFill>
                <a:latin typeface="Arial"/>
                <a:ea typeface="Arial"/>
                <a:cs typeface="Arial"/>
                <a:sym typeface="Arial"/>
              </a:rPr>
              <a:t>🐱‍💻</a:t>
            </a:r>
            <a:r>
              <a:rPr b="1" i="0" lang="en" sz="3600" u="none" cap="none" strike="noStrike">
                <a:solidFill>
                  <a:srgbClr val="441848"/>
                </a:solidFill>
                <a:latin typeface="Montserrat"/>
                <a:ea typeface="Montserrat"/>
                <a:cs typeface="Montserrat"/>
                <a:sym typeface="Montserrat"/>
              </a:rPr>
              <a:t>Objetivos de aprendizaje</a:t>
            </a:r>
            <a:r>
              <a:rPr b="0" i="0" lang="en" sz="2100" u="none" cap="none" strike="noStrike">
                <a:solidFill>
                  <a:srgbClr val="E8E7E3"/>
                </a:solidFill>
                <a:latin typeface="Arial"/>
                <a:ea typeface="Arial"/>
                <a:cs typeface="Arial"/>
                <a:sym typeface="Arial"/>
              </a:rPr>
              <a:t>🐱‍💻</a:t>
            </a:r>
            <a:endParaRPr b="1" i="0" sz="3600" u="none" cap="none" strike="noStrike">
              <a:solidFill>
                <a:srgbClr val="441848"/>
              </a:solidFill>
              <a:latin typeface="Montserrat"/>
              <a:ea typeface="Montserrat"/>
              <a:cs typeface="Montserrat"/>
              <a:sym typeface="Montserrat"/>
            </a:endParaRPr>
          </a:p>
        </p:txBody>
      </p:sp>
      <p:pic>
        <p:nvPicPr>
          <p:cNvPr id="212" name="Google Shape;212;p47"/>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13" name="Google Shape;213;p47"/>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1"/>
          <p:cNvSpPr txBox="1"/>
          <p:nvPr/>
        </p:nvSpPr>
        <p:spPr>
          <a:xfrm>
            <a:off x="4680500" y="1393050"/>
            <a:ext cx="3969300" cy="24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Manos a la obra: Declarando un Diccionario</a:t>
            </a:r>
            <a:endParaRPr b="1" sz="3600">
              <a:solidFill>
                <a:srgbClr val="441848"/>
              </a:solidFill>
              <a:latin typeface="Montserrat"/>
              <a:ea typeface="Montserrat"/>
              <a:cs typeface="Montserrat"/>
              <a:sym typeface="Montserrat"/>
            </a:endParaRPr>
          </a:p>
        </p:txBody>
      </p:sp>
      <p:pic>
        <p:nvPicPr>
          <p:cNvPr id="627" name="Google Shape;627;p10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628" name="Google Shape;628;p101"/>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629" name="Google Shape;629;p101"/>
          <p:cNvPicPr preferRelativeResize="0"/>
          <p:nvPr/>
        </p:nvPicPr>
        <p:blipFill>
          <a:blip r:embed="rId5">
            <a:alphaModFix/>
          </a:blip>
          <a:stretch>
            <a:fillRect/>
          </a:stretch>
        </p:blipFill>
        <p:spPr>
          <a:xfrm>
            <a:off x="-53475" y="0"/>
            <a:ext cx="3242564" cy="5143501"/>
          </a:xfrm>
          <a:prstGeom prst="rect">
            <a:avLst/>
          </a:prstGeom>
          <a:noFill/>
          <a:ln>
            <a:noFill/>
          </a:ln>
        </p:spPr>
      </p:pic>
      <p:pic>
        <p:nvPicPr>
          <p:cNvPr id="630" name="Google Shape;630;p101"/>
          <p:cNvPicPr preferRelativeResize="0"/>
          <p:nvPr/>
        </p:nvPicPr>
        <p:blipFill rotWithShape="1">
          <a:blip r:embed="rId6">
            <a:alphaModFix/>
          </a:blip>
          <a:srcRect b="0" l="46678" r="0" t="0"/>
          <a:stretch/>
        </p:blipFill>
        <p:spPr>
          <a:xfrm>
            <a:off x="-71075" y="0"/>
            <a:ext cx="4096975" cy="51434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10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636" name="Google Shape;636;p102"/>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Declarando un Diccionario</a:t>
            </a:r>
            <a:endParaRPr/>
          </a:p>
        </p:txBody>
      </p:sp>
      <p:sp>
        <p:nvSpPr>
          <p:cNvPr id="637" name="Google Shape;637;p102"/>
          <p:cNvSpPr txBox="1"/>
          <p:nvPr/>
        </p:nvSpPr>
        <p:spPr>
          <a:xfrm>
            <a:off x="502950" y="1140375"/>
            <a:ext cx="8138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41848"/>
                </a:solidFill>
                <a:latin typeface="Montserrat"/>
                <a:ea typeface="Montserrat"/>
                <a:cs typeface="Montserrat"/>
                <a:sym typeface="Montserrat"/>
              </a:rPr>
              <a:t>Podemos crear una variable llamada pokemons y asignarle un valor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pokemons = [pikachu, weedle, squirtle, bulbasaur]</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rPr lang="en" sz="2100">
                <a:solidFill>
                  <a:srgbClr val="441848"/>
                </a:solidFill>
                <a:latin typeface="Montserrat"/>
                <a:ea typeface="Montserrat"/>
                <a:cs typeface="Montserrat"/>
                <a:sym typeface="Montserrat"/>
              </a:rPr>
              <a:t>nombre = “metapod”</a:t>
            </a:r>
            <a:endParaRPr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sz="2100">
              <a:solidFill>
                <a:srgbClr val="441848"/>
              </a:solidFill>
              <a:latin typeface="Montserrat"/>
              <a:ea typeface="Montserrat"/>
              <a:cs typeface="Montserrat"/>
              <a:sym typeface="Montserrat"/>
            </a:endParaRPr>
          </a:p>
        </p:txBody>
      </p:sp>
      <p:pic>
        <p:nvPicPr>
          <p:cNvPr id="638" name="Google Shape;638;p102"/>
          <p:cNvPicPr preferRelativeResize="0"/>
          <p:nvPr/>
        </p:nvPicPr>
        <p:blipFill>
          <a:blip r:embed="rId4">
            <a:alphaModFix/>
          </a:blip>
          <a:stretch>
            <a:fillRect/>
          </a:stretch>
        </p:blipFill>
        <p:spPr>
          <a:xfrm>
            <a:off x="7874100" y="334175"/>
            <a:ext cx="530025" cy="529124"/>
          </a:xfrm>
          <a:prstGeom prst="rect">
            <a:avLst/>
          </a:prstGeom>
          <a:noFill/>
          <a:ln>
            <a:noFill/>
          </a:ln>
          <a:effectLst>
            <a:outerShdw blurRad="28575" rotWithShape="0" algn="bl" dir="5400000" dist="57150">
              <a:srgbClr val="FF00FF">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descr="722462_8b5f_2.jpg" id="643" name="Google Shape;643;p103"/>
          <p:cNvPicPr preferRelativeResize="0"/>
          <p:nvPr/>
        </p:nvPicPr>
        <p:blipFill rotWithShape="1">
          <a:blip r:embed="rId3">
            <a:alphaModFix/>
          </a:blip>
          <a:srcRect b="0" l="0" r="0" t="0"/>
          <a:stretch/>
        </p:blipFill>
        <p:spPr>
          <a:xfrm>
            <a:off x="-51812" y="-40287"/>
            <a:ext cx="9247614" cy="5203325"/>
          </a:xfrm>
          <a:prstGeom prst="rect">
            <a:avLst/>
          </a:prstGeom>
          <a:noFill/>
          <a:ln>
            <a:noFill/>
          </a:ln>
        </p:spPr>
      </p:pic>
      <p:sp>
        <p:nvSpPr>
          <p:cNvPr id="644" name="Google Shape;644;p103"/>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t/>
            </a:r>
            <a:endParaRPr b="0" i="0" sz="4200" u="none" cap="none" strike="noStrike">
              <a:solidFill>
                <a:schemeClr val="dk1"/>
              </a:solidFill>
              <a:latin typeface="Proxima Nova"/>
              <a:ea typeface="Proxima Nova"/>
              <a:cs typeface="Proxima Nova"/>
              <a:sym typeface="Proxima Nova"/>
            </a:endParaRPr>
          </a:p>
        </p:txBody>
      </p:sp>
      <p:sp>
        <p:nvSpPr>
          <p:cNvPr id="645" name="Google Shape;645;p103"/>
          <p:cNvSpPr txBox="1"/>
          <p:nvPr/>
        </p:nvSpPr>
        <p:spPr>
          <a:xfrm>
            <a:off x="345775" y="332975"/>
            <a:ext cx="8593200" cy="445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en" sz="4200" u="none" cap="none" strike="noStrike">
                <a:solidFill>
                  <a:srgbClr val="FFFFFF"/>
                </a:solidFill>
                <a:latin typeface="Proxima Nova"/>
                <a:ea typeface="Proxima Nova"/>
                <a:cs typeface="Proxima Nova"/>
                <a:sym typeface="Proxima Nova"/>
              </a:rPr>
              <a:t>Break</a:t>
            </a:r>
            <a:endParaRPr b="0" i="0" sz="4200" u="none" cap="none" strike="noStrike">
              <a:solidFill>
                <a:srgbClr val="FFFFFF"/>
              </a:solidFill>
              <a:latin typeface="Proxima Nova"/>
              <a:ea typeface="Proxima Nova"/>
              <a:cs typeface="Proxima Nova"/>
              <a:sym typeface="Proxima Nova"/>
            </a:endParaRPr>
          </a:p>
        </p:txBody>
      </p:sp>
      <p:pic>
        <p:nvPicPr>
          <p:cNvPr id="646" name="Google Shape;646;p103"/>
          <p:cNvPicPr preferRelativeResize="0"/>
          <p:nvPr/>
        </p:nvPicPr>
        <p:blipFill rotWithShape="1">
          <a:blip r:embed="rId4">
            <a:alphaModFix/>
          </a:blip>
          <a:srcRect b="0" l="0" r="0" t="0"/>
          <a:stretch/>
        </p:blipFill>
        <p:spPr>
          <a:xfrm>
            <a:off x="7755875" y="4376850"/>
            <a:ext cx="1183100" cy="630975"/>
          </a:xfrm>
          <a:prstGeom prst="rect">
            <a:avLst/>
          </a:prstGeom>
          <a:noFill/>
          <a:ln>
            <a:noFill/>
          </a:ln>
        </p:spPr>
      </p:pic>
      <p:pic>
        <p:nvPicPr>
          <p:cNvPr id="647" name="Google Shape;647;p103"/>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48" name="Google Shape;648;p103"/>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104"/>
          <p:cNvPicPr preferRelativeResize="0"/>
          <p:nvPr/>
        </p:nvPicPr>
        <p:blipFill rotWithShape="1">
          <a:blip r:embed="rId3">
            <a:alphaModFix/>
          </a:blip>
          <a:srcRect b="0" l="0" r="0" t="0"/>
          <a:stretch/>
        </p:blipFill>
        <p:spPr>
          <a:xfrm>
            <a:off x="-30087" y="-16925"/>
            <a:ext cx="9204173" cy="5177347"/>
          </a:xfrm>
          <a:prstGeom prst="rect">
            <a:avLst/>
          </a:prstGeom>
          <a:noFill/>
          <a:ln>
            <a:noFill/>
          </a:ln>
        </p:spPr>
      </p:pic>
      <p:sp>
        <p:nvSpPr>
          <p:cNvPr id="654" name="Google Shape;654;p104"/>
          <p:cNvSpPr/>
          <p:nvPr/>
        </p:nvSpPr>
        <p:spPr>
          <a:xfrm>
            <a:off x="803550" y="2058900"/>
            <a:ext cx="7536900" cy="1025700"/>
          </a:xfrm>
          <a:prstGeom prst="roundRect">
            <a:avLst>
              <a:gd fmla="val 16667" name="adj"/>
            </a:avLst>
          </a:prstGeom>
          <a:solidFill>
            <a:srgbClr val="434343">
              <a:alpha val="5765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04"/>
          <p:cNvSpPr txBox="1"/>
          <p:nvPr/>
        </p:nvSpPr>
        <p:spPr>
          <a:xfrm>
            <a:off x="1500000" y="2205950"/>
            <a:ext cx="6144000" cy="7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FFFFFF"/>
                </a:solidFill>
                <a:latin typeface="Montserrat"/>
                <a:ea typeface="Montserrat"/>
                <a:cs typeface="Montserrat"/>
                <a:sym typeface="Montserrat"/>
              </a:rPr>
              <a:t>Challenge</a:t>
            </a:r>
            <a:r>
              <a:rPr b="1" i="0" lang="en" sz="3600" u="none" cap="none" strike="noStrike">
                <a:solidFill>
                  <a:srgbClr val="FFFFFF"/>
                </a:solidFill>
                <a:latin typeface="Montserrat"/>
                <a:ea typeface="Montserrat"/>
                <a:cs typeface="Montserrat"/>
                <a:sym typeface="Montserrat"/>
              </a:rPr>
              <a:t>:</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Listas</a:t>
            </a:r>
            <a:r>
              <a:rPr b="1" lang="en" sz="3600">
                <a:solidFill>
                  <a:srgbClr val="FFFFFF"/>
                </a:solidFill>
                <a:latin typeface="Montserrat"/>
                <a:ea typeface="Montserrat"/>
                <a:cs typeface="Montserrat"/>
                <a:sym typeface="Montserrat"/>
              </a:rPr>
              <a:t>.</a:t>
            </a:r>
            <a:endParaRPr b="1" i="0" sz="1400" u="none" cap="none" strike="noStrike">
              <a:solidFill>
                <a:srgbClr val="FFFFFF"/>
              </a:solidFill>
              <a:latin typeface="Arial"/>
              <a:ea typeface="Arial"/>
              <a:cs typeface="Arial"/>
              <a:sym typeface="Arial"/>
            </a:endParaRPr>
          </a:p>
        </p:txBody>
      </p:sp>
      <p:pic>
        <p:nvPicPr>
          <p:cNvPr id="656" name="Google Shape;656;p104"/>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57" name="Google Shape;657;p104"/>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58" name="Google Shape;658;p104"/>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105"/>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664" name="Google Shape;664;p105"/>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05"/>
          <p:cNvSpPr txBox="1"/>
          <p:nvPr/>
        </p:nvSpPr>
        <p:spPr>
          <a:xfrm>
            <a:off x="1500000" y="1732500"/>
            <a:ext cx="6144000" cy="16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Crowd-coding: </a:t>
            </a:r>
            <a:r>
              <a:rPr b="1" lang="en" sz="3600" u="sng">
                <a:solidFill>
                  <a:schemeClr val="hlink"/>
                </a:solidFill>
                <a:latin typeface="Montserrat"/>
                <a:ea typeface="Montserrat"/>
                <a:cs typeface="Montserrat"/>
                <a:sym typeface="Montserrat"/>
                <a:hlinkClick r:id="rId4"/>
              </a:rPr>
              <a:t>Sintaxis, variables y números</a:t>
            </a:r>
            <a:r>
              <a:rPr b="1" lang="en" sz="3600">
                <a:solidFill>
                  <a:srgbClr val="FFFFFF"/>
                </a:solidFill>
                <a:latin typeface="Montserrat"/>
                <a:ea typeface="Montserrat"/>
                <a:cs typeface="Montserrat"/>
                <a:sym typeface="Montserrat"/>
              </a:rPr>
              <a:t>.</a:t>
            </a:r>
            <a:endParaRPr b="1">
              <a:solidFill>
                <a:srgbClr val="FFFFFF"/>
              </a:solidFill>
            </a:endParaRPr>
          </a:p>
        </p:txBody>
      </p:sp>
      <p:pic>
        <p:nvPicPr>
          <p:cNvPr id="666" name="Google Shape;666;p105"/>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667" name="Google Shape;667;p105"/>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106"/>
          <p:cNvPicPr preferRelativeResize="0"/>
          <p:nvPr/>
        </p:nvPicPr>
        <p:blipFill rotWithShape="1">
          <a:blip r:embed="rId3">
            <a:alphaModFix/>
          </a:blip>
          <a:srcRect b="0" l="0" r="0" t="0"/>
          <a:stretch/>
        </p:blipFill>
        <p:spPr>
          <a:xfrm>
            <a:off x="-30087" y="-16925"/>
            <a:ext cx="9204173" cy="5177347"/>
          </a:xfrm>
          <a:prstGeom prst="rect">
            <a:avLst/>
          </a:prstGeom>
          <a:noFill/>
          <a:ln>
            <a:noFill/>
          </a:ln>
        </p:spPr>
      </p:pic>
      <p:sp>
        <p:nvSpPr>
          <p:cNvPr id="673" name="Google Shape;673;p106"/>
          <p:cNvSpPr/>
          <p:nvPr/>
        </p:nvSpPr>
        <p:spPr>
          <a:xfrm>
            <a:off x="803550" y="1659000"/>
            <a:ext cx="7536900" cy="1825500"/>
          </a:xfrm>
          <a:prstGeom prst="roundRect">
            <a:avLst>
              <a:gd fmla="val 16667" name="adj"/>
            </a:avLst>
          </a:prstGeom>
          <a:solidFill>
            <a:srgbClr val="434343">
              <a:alpha val="5765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06"/>
          <p:cNvSpPr txBox="1"/>
          <p:nvPr/>
        </p:nvSpPr>
        <p:spPr>
          <a:xfrm>
            <a:off x="1500000" y="1806050"/>
            <a:ext cx="6144000" cy="18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FFFFFF"/>
                </a:solidFill>
                <a:latin typeface="Montserrat"/>
                <a:ea typeface="Montserrat"/>
                <a:cs typeface="Montserrat"/>
                <a:sym typeface="Montserrat"/>
              </a:rPr>
              <a:t>Challenge</a:t>
            </a:r>
            <a:r>
              <a:rPr b="1" i="0" lang="en" sz="3600" u="none" cap="none" strike="noStrike">
                <a:solidFill>
                  <a:srgbClr val="FFFFFF"/>
                </a:solidFill>
                <a:latin typeface="Montserrat"/>
                <a:ea typeface="Montserrat"/>
                <a:cs typeface="Montserrat"/>
                <a:sym typeface="Montserrat"/>
              </a:rPr>
              <a:t>:</a:t>
            </a:r>
            <a:r>
              <a:rPr b="1" lang="en" sz="3600">
                <a:solidFill>
                  <a:srgbClr val="FFFFFF"/>
                </a:solidFill>
                <a:latin typeface="Montserrat"/>
                <a:ea typeface="Montserrat"/>
                <a:cs typeface="Montserrat"/>
                <a:sym typeface="Montserrat"/>
              </a:rPr>
              <a:t> </a:t>
            </a:r>
            <a:r>
              <a:rPr b="1" lang="en" sz="3600" u="sng">
                <a:solidFill>
                  <a:schemeClr val="hlink"/>
                </a:solidFill>
                <a:latin typeface="Montserrat"/>
                <a:ea typeface="Montserrat"/>
                <a:cs typeface="Montserrat"/>
                <a:sym typeface="Montserrat"/>
                <a:hlinkClick r:id="rId4"/>
              </a:rPr>
              <a:t>Introducción a Python en Google Colab</a:t>
            </a:r>
            <a:r>
              <a:rPr b="1" lang="en" sz="3600">
                <a:solidFill>
                  <a:srgbClr val="FFFFFF"/>
                </a:solidFill>
                <a:latin typeface="Montserrat"/>
                <a:ea typeface="Montserrat"/>
                <a:cs typeface="Montserrat"/>
                <a:sym typeface="Montserrat"/>
              </a:rPr>
              <a:t>.</a:t>
            </a:r>
            <a:endParaRPr b="1" i="0" sz="1400" u="none" cap="none" strike="noStrike">
              <a:solidFill>
                <a:srgbClr val="FFFFFF"/>
              </a:solidFill>
              <a:latin typeface="Arial"/>
              <a:ea typeface="Arial"/>
              <a:cs typeface="Arial"/>
              <a:sym typeface="Arial"/>
            </a:endParaRPr>
          </a:p>
        </p:txBody>
      </p:sp>
      <p:pic>
        <p:nvPicPr>
          <p:cNvPr id="675" name="Google Shape;675;p106"/>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76" name="Google Shape;676;p106"/>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pic>
        <p:nvPicPr>
          <p:cNvPr id="677" name="Google Shape;677;p106"/>
          <p:cNvPicPr preferRelativeResize="0"/>
          <p:nvPr/>
        </p:nvPicPr>
        <p:blipFill rotWithShape="1">
          <a:blip r:embed="rId5">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107"/>
          <p:cNvPicPr preferRelativeResize="0"/>
          <p:nvPr/>
        </p:nvPicPr>
        <p:blipFill rotWithShape="1">
          <a:blip r:embed="rId3">
            <a:alphaModFix/>
          </a:blip>
          <a:srcRect b="0" l="0" r="0" t="0"/>
          <a:stretch/>
        </p:blipFill>
        <p:spPr>
          <a:xfrm>
            <a:off x="-1325800" y="0"/>
            <a:ext cx="10469800" cy="5234900"/>
          </a:xfrm>
          <a:prstGeom prst="rect">
            <a:avLst/>
          </a:prstGeom>
          <a:noFill/>
          <a:ln>
            <a:noFill/>
          </a:ln>
        </p:spPr>
      </p:pic>
      <p:sp>
        <p:nvSpPr>
          <p:cNvPr id="683" name="Google Shape;683;p107"/>
          <p:cNvSpPr txBox="1"/>
          <p:nvPr/>
        </p:nvSpPr>
        <p:spPr>
          <a:xfrm>
            <a:off x="500350" y="3785575"/>
            <a:ext cx="1697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Montserrat"/>
                <a:ea typeface="Montserrat"/>
                <a:cs typeface="Montserrat"/>
                <a:sym typeface="Montserrat"/>
              </a:rPr>
              <a:t>Q &amp; A</a:t>
            </a:r>
            <a:endParaRPr b="0" i="0" sz="1400" u="none" cap="none" strike="noStrike">
              <a:solidFill>
                <a:srgbClr val="FFFFFF"/>
              </a:solidFill>
              <a:latin typeface="Arial"/>
              <a:ea typeface="Arial"/>
              <a:cs typeface="Arial"/>
              <a:sym typeface="Arial"/>
            </a:endParaRPr>
          </a:p>
        </p:txBody>
      </p:sp>
      <p:pic>
        <p:nvPicPr>
          <p:cNvPr id="684" name="Google Shape;684;p107"/>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8"/>
          <p:cNvSpPr txBox="1"/>
          <p:nvPr/>
        </p:nvSpPr>
        <p:spPr>
          <a:xfrm>
            <a:off x="4144375" y="1586250"/>
            <a:ext cx="4418700" cy="19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3600">
                <a:solidFill>
                  <a:srgbClr val="441848"/>
                </a:solidFill>
                <a:latin typeface="Montserrat"/>
                <a:ea typeface="Montserrat"/>
                <a:cs typeface="Montserrat"/>
                <a:sym typeface="Montserrat"/>
              </a:rPr>
              <a:t>Introducción a la Programación con Python</a:t>
            </a:r>
            <a:endParaRPr b="1" i="0" sz="1400" u="none" cap="none" strike="noStrike">
              <a:solidFill>
                <a:srgbClr val="000000"/>
              </a:solidFill>
              <a:latin typeface="Arial"/>
              <a:ea typeface="Arial"/>
              <a:cs typeface="Arial"/>
              <a:sym typeface="Arial"/>
            </a:endParaRPr>
          </a:p>
        </p:txBody>
      </p:sp>
      <p:pic>
        <p:nvPicPr>
          <p:cNvPr id="690" name="Google Shape;690;p108"/>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691" name="Google Shape;691;p108"/>
          <p:cNvPicPr preferRelativeResize="0"/>
          <p:nvPr/>
        </p:nvPicPr>
        <p:blipFill rotWithShape="1">
          <a:blip r:embed="rId4">
            <a:alphaModFix/>
          </a:blip>
          <a:srcRect b="0" l="0" r="0" t="0"/>
          <a:stretch/>
        </p:blipFill>
        <p:spPr>
          <a:xfrm>
            <a:off x="8153775" y="4767850"/>
            <a:ext cx="802874" cy="185675"/>
          </a:xfrm>
          <a:prstGeom prst="rect">
            <a:avLst/>
          </a:prstGeom>
          <a:noFill/>
          <a:ln>
            <a:noFill/>
          </a:ln>
        </p:spPr>
      </p:pic>
      <p:pic>
        <p:nvPicPr>
          <p:cNvPr id="692" name="Google Shape;692;p108"/>
          <p:cNvPicPr preferRelativeResize="0"/>
          <p:nvPr/>
        </p:nvPicPr>
        <p:blipFill rotWithShape="1">
          <a:blip r:embed="rId5">
            <a:alphaModFix/>
          </a:blip>
          <a:srcRect b="0" l="0" r="0" t="0"/>
          <a:stretch/>
        </p:blipFill>
        <p:spPr>
          <a:xfrm>
            <a:off x="-53475" y="0"/>
            <a:ext cx="3242564" cy="5143501"/>
          </a:xfrm>
          <a:prstGeom prst="rect">
            <a:avLst/>
          </a:prstGeom>
          <a:noFill/>
          <a:ln>
            <a:noFill/>
          </a:ln>
        </p:spPr>
      </p:pic>
      <p:pic>
        <p:nvPicPr>
          <p:cNvPr id="693" name="Google Shape;693;p108"/>
          <p:cNvPicPr preferRelativeResize="0"/>
          <p:nvPr/>
        </p:nvPicPr>
        <p:blipFill rotWithShape="1">
          <a:blip r:embed="rId6">
            <a:alphaModFix/>
          </a:blip>
          <a:srcRect b="0" l="0" r="0" t="0"/>
          <a:stretch/>
        </p:blipFill>
        <p:spPr>
          <a:xfrm>
            <a:off x="7381975" y="3034200"/>
            <a:ext cx="1352075" cy="13520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8"/>
          <p:cNvSpPr txBox="1"/>
          <p:nvPr/>
        </p:nvSpPr>
        <p:spPr>
          <a:xfrm>
            <a:off x="502950" y="209475"/>
            <a:ext cx="8138100" cy="77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Objetivos de aprendizaje</a:t>
            </a:r>
            <a:r>
              <a:rPr b="0" i="0" lang="en" sz="2100" u="none" cap="none" strike="noStrike">
                <a:solidFill>
                  <a:srgbClr val="E8E7E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19" name="Google Shape;219;p48"/>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sp>
        <p:nvSpPr>
          <p:cNvPr id="220" name="Google Shape;220;p48"/>
          <p:cNvSpPr txBox="1"/>
          <p:nvPr/>
        </p:nvSpPr>
        <p:spPr>
          <a:xfrm>
            <a:off x="731550" y="1141950"/>
            <a:ext cx="7429200" cy="3549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chemeClr val="dk1"/>
              </a:buClr>
              <a:buSzPts val="1500"/>
              <a:buFont typeface="Montserrat"/>
              <a:buChar char="●"/>
            </a:pPr>
            <a:r>
              <a:rPr b="0" i="0" lang="en" sz="1500" u="none" cap="none" strike="noStrike">
                <a:solidFill>
                  <a:schemeClr val="dk1"/>
                </a:solidFill>
                <a:latin typeface="Montserrat"/>
                <a:ea typeface="Montserrat"/>
                <a:cs typeface="Montserrat"/>
                <a:sym typeface="Montserrat"/>
              </a:rPr>
              <a:t>Vamos a dar breve </a:t>
            </a:r>
            <a:r>
              <a:rPr b="1" i="0" lang="en" sz="1500" u="none" cap="none" strike="noStrike">
                <a:solidFill>
                  <a:schemeClr val="dk1"/>
                </a:solidFill>
                <a:latin typeface="Montserrat"/>
                <a:ea typeface="Montserrat"/>
                <a:cs typeface="Montserrat"/>
                <a:sym typeface="Montserrat"/>
              </a:rPr>
              <a:t>lectura</a:t>
            </a:r>
            <a:r>
              <a:rPr b="1" lang="en" sz="1500">
                <a:solidFill>
                  <a:srgbClr val="E8E7E3"/>
                </a:solidFill>
              </a:rPr>
              <a:t>🐱‍💻</a:t>
            </a:r>
            <a:r>
              <a:rPr lang="en" sz="1500">
                <a:solidFill>
                  <a:schemeClr val="dk1"/>
                </a:solidFill>
                <a:latin typeface="Montserrat"/>
                <a:ea typeface="Montserrat"/>
                <a:cs typeface="Montserrat"/>
                <a:sym typeface="Montserrat"/>
              </a:rPr>
              <a:t> a</a:t>
            </a:r>
            <a:r>
              <a:rPr b="0" i="0" lang="en" sz="1500" u="none" cap="none" strike="noStrike">
                <a:solidFill>
                  <a:schemeClr val="dk1"/>
                </a:solidFill>
                <a:latin typeface="Montserrat"/>
                <a:ea typeface="Montserrat"/>
                <a:cs typeface="Montserrat"/>
                <a:sym typeface="Montserrat"/>
              </a:rPr>
              <a:t> la presentación de </a:t>
            </a:r>
            <a:r>
              <a:rPr b="1" lang="en" sz="1500">
                <a:solidFill>
                  <a:schemeClr val="dk1"/>
                </a:solidFill>
                <a:latin typeface="Montserrat"/>
                <a:ea typeface="Montserrat"/>
                <a:cs typeface="Montserrat"/>
                <a:sym typeface="Montserrat"/>
              </a:rPr>
              <a:t>Ciclos, Condicionales y Diccionarios en Python</a:t>
            </a:r>
            <a:r>
              <a:rPr b="1" lang="en" sz="1500">
                <a:solidFill>
                  <a:srgbClr val="E8E7E3"/>
                </a:solidFill>
              </a:rPr>
              <a:t>💻🐍</a:t>
            </a:r>
            <a:r>
              <a:rPr b="1" i="0" lang="en" sz="1500" u="none" cap="none" strike="noStrike">
                <a:solidFill>
                  <a:schemeClr val="dk1"/>
                </a:solidFill>
                <a:latin typeface="Montserrat"/>
                <a:ea typeface="Montserrat"/>
                <a:cs typeface="Montserrat"/>
                <a:sym typeface="Montserrat"/>
              </a:rPr>
              <a:t>, </a:t>
            </a:r>
            <a:r>
              <a:rPr lang="en" sz="1500">
                <a:solidFill>
                  <a:schemeClr val="dk1"/>
                </a:solidFill>
                <a:latin typeface="Montserrat"/>
                <a:ea typeface="Montserrat"/>
                <a:cs typeface="Montserrat"/>
                <a:sym typeface="Montserrat"/>
              </a:rPr>
              <a:t>donde conoceremos veremos un ejemplo de cada </a:t>
            </a:r>
            <a:endParaRPr sz="1500">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1900"/>
              <a:buFont typeface="Arial"/>
              <a:buNone/>
            </a:pPr>
            <a:r>
              <a:t/>
            </a:r>
            <a:endParaRPr b="1"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solidFill>
                  <a:schemeClr val="dk1"/>
                </a:solidFill>
                <a:latin typeface="Montserrat"/>
                <a:ea typeface="Montserrat"/>
                <a:cs typeface="Montserrat"/>
                <a:sym typeface="Montserrat"/>
              </a:rPr>
              <a:t>Luego vamos a </a:t>
            </a:r>
            <a:r>
              <a:rPr b="1" lang="en" sz="1500">
                <a:solidFill>
                  <a:schemeClr val="dk1"/>
                </a:solidFill>
                <a:latin typeface="Montserrat"/>
                <a:ea typeface="Montserrat"/>
                <a:cs typeface="Montserrat"/>
                <a:sym typeface="Montserrat"/>
              </a:rPr>
              <a:t>crear</a:t>
            </a:r>
            <a:r>
              <a:rPr lang="en" sz="1500">
                <a:solidFill>
                  <a:schemeClr val="dk1"/>
                </a:solidFill>
                <a:latin typeface="Montserrat"/>
                <a:ea typeface="Montserrat"/>
                <a:cs typeface="Montserrat"/>
                <a:sym typeface="Montserrat"/>
              </a:rPr>
              <a:t> un </a:t>
            </a:r>
            <a:r>
              <a:rPr b="1" lang="en" sz="1500">
                <a:solidFill>
                  <a:schemeClr val="dk1"/>
                </a:solidFill>
                <a:latin typeface="Montserrat"/>
                <a:ea typeface="Montserrat"/>
                <a:cs typeface="Montserrat"/>
                <a:sym typeface="Montserrat"/>
              </a:rPr>
              <a:t>hola mundo</a:t>
            </a:r>
            <a:r>
              <a:rPr lang="en" sz="1500">
                <a:solidFill>
                  <a:schemeClr val="dk1"/>
                </a:solidFill>
                <a:latin typeface="Montserrat"/>
                <a:ea typeface="Montserrat"/>
                <a:cs typeface="Montserrat"/>
                <a:sym typeface="Montserrat"/>
              </a:rPr>
              <a:t> </a:t>
            </a:r>
            <a:r>
              <a:rPr b="1" lang="en" sz="1500">
                <a:solidFill>
                  <a:schemeClr val="dk1"/>
                </a:solidFill>
                <a:latin typeface="Montserrat"/>
                <a:ea typeface="Montserrat"/>
                <a:cs typeface="Montserrat"/>
                <a:sym typeface="Montserrat"/>
              </a:rPr>
              <a:t>con Python</a:t>
            </a:r>
            <a:r>
              <a:rPr b="1" lang="en" sz="1500">
                <a:solidFill>
                  <a:srgbClr val="E8E7E3"/>
                </a:solidFill>
              </a:rPr>
              <a:t>💻🐍</a:t>
            </a:r>
            <a:r>
              <a:rPr lang="en" sz="1500">
                <a:solidFill>
                  <a:schemeClr val="dk1"/>
                </a:solidFill>
                <a:latin typeface="Montserrat"/>
                <a:ea typeface="Montserrat"/>
                <a:cs typeface="Montserrat"/>
                <a:sym typeface="Montserrat"/>
              </a:rPr>
              <a:t> desde </a:t>
            </a:r>
            <a:r>
              <a:rPr b="1" lang="en" sz="1500">
                <a:solidFill>
                  <a:schemeClr val="dk1"/>
                </a:solidFill>
                <a:latin typeface="Montserrat"/>
                <a:ea typeface="Montserrat"/>
                <a:cs typeface="Montserrat"/>
                <a:sym typeface="Montserrat"/>
              </a:rPr>
              <a:t>Jupyter Notebook</a:t>
            </a:r>
            <a:r>
              <a:rPr lang="en" sz="1500">
                <a:solidFill>
                  <a:schemeClr val="dk1"/>
                </a:solidFill>
                <a:latin typeface="Montserrat"/>
                <a:ea typeface="Montserrat"/>
                <a:cs typeface="Montserrat"/>
                <a:sym typeface="Montserrat"/>
              </a:rPr>
              <a:t> /</a:t>
            </a:r>
            <a:r>
              <a:rPr b="1" lang="en" sz="1500">
                <a:solidFill>
                  <a:schemeClr val="dk1"/>
                </a:solidFill>
                <a:latin typeface="Montserrat"/>
                <a:ea typeface="Montserrat"/>
                <a:cs typeface="Montserrat"/>
                <a:sym typeface="Montserrat"/>
              </a:rPr>
              <a:t>Anaconda</a:t>
            </a:r>
            <a:r>
              <a:rPr lang="en" sz="1500">
                <a:solidFill>
                  <a:srgbClr val="E8E7E3"/>
                </a:solidFill>
              </a:rPr>
              <a:t>🤖💜</a:t>
            </a:r>
            <a:r>
              <a:rPr lang="en" sz="1500">
                <a:solidFill>
                  <a:schemeClr val="dk1"/>
                </a:solidFill>
                <a:latin typeface="Montserrat"/>
                <a:ea typeface="Montserrat"/>
                <a:cs typeface="Montserrat"/>
                <a:sym typeface="Montserrat"/>
              </a:rPr>
              <a:t> para subirla a </a:t>
            </a:r>
            <a:r>
              <a:rPr b="1" lang="en" sz="1500">
                <a:solidFill>
                  <a:schemeClr val="dk1"/>
                </a:solidFill>
                <a:latin typeface="Montserrat"/>
                <a:ea typeface="Montserrat"/>
                <a:cs typeface="Montserrat"/>
                <a:sym typeface="Montserrat"/>
              </a:rPr>
              <a:t>Google Colab</a:t>
            </a:r>
            <a:r>
              <a:rPr b="1" lang="en" sz="1500">
                <a:solidFill>
                  <a:srgbClr val="E8E7E3"/>
                </a:solidFill>
              </a:rPr>
              <a:t>🐱‍💻</a:t>
            </a:r>
            <a:r>
              <a:rPr b="1" lang="en" sz="1500">
                <a:solidFill>
                  <a:schemeClr val="dk1"/>
                </a:solidFill>
                <a:latin typeface="Montserrat"/>
                <a:ea typeface="Montserrat"/>
                <a:cs typeface="Montserrat"/>
                <a:sym typeface="Montserrat"/>
              </a:rPr>
              <a: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5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sz="1500">
                <a:solidFill>
                  <a:schemeClr val="dk1"/>
                </a:solidFill>
                <a:latin typeface="Montserrat"/>
                <a:ea typeface="Montserrat"/>
                <a:cs typeface="Montserrat"/>
                <a:sym typeface="Montserrat"/>
              </a:rPr>
              <a:t>Finalmente, vamos a cerrar la sesión con algunos </a:t>
            </a:r>
            <a:r>
              <a:rPr b="1" lang="en" sz="1500">
                <a:solidFill>
                  <a:schemeClr val="dk1"/>
                </a:solidFill>
                <a:latin typeface="Montserrat"/>
                <a:ea typeface="Montserrat"/>
                <a:cs typeface="Montserrat"/>
                <a:sym typeface="Montserrat"/>
              </a:rPr>
              <a:t>ejercicios</a:t>
            </a:r>
            <a:r>
              <a:rPr lang="en" sz="1500">
                <a:solidFill>
                  <a:schemeClr val="dk1"/>
                </a:solidFill>
                <a:latin typeface="Montserrat"/>
                <a:ea typeface="Montserrat"/>
                <a:cs typeface="Montserrat"/>
                <a:sym typeface="Montserrat"/>
              </a:rPr>
              <a:t> </a:t>
            </a:r>
            <a:r>
              <a:rPr b="1" lang="en" sz="1500">
                <a:solidFill>
                  <a:schemeClr val="dk1"/>
                </a:solidFill>
                <a:latin typeface="Montserrat"/>
                <a:ea typeface="Montserrat"/>
                <a:cs typeface="Montserrat"/>
                <a:sym typeface="Montserrat"/>
              </a:rPr>
              <a:t>prácticos</a:t>
            </a:r>
            <a:r>
              <a:rPr b="1" lang="en" sz="1500">
                <a:solidFill>
                  <a:srgbClr val="E8E7E3"/>
                </a:solidFill>
              </a:rPr>
              <a:t>🐱‍💻</a:t>
            </a:r>
            <a:r>
              <a:rPr lang="en" sz="1500">
                <a:solidFill>
                  <a:schemeClr val="dk1"/>
                </a:solidFill>
                <a:latin typeface="Montserrat"/>
                <a:ea typeface="Montserrat"/>
                <a:cs typeface="Montserrat"/>
                <a:sym typeface="Montserrat"/>
              </a:rPr>
              <a:t>, iniciando con un </a:t>
            </a:r>
            <a:r>
              <a:rPr b="1" lang="en" sz="1500">
                <a:solidFill>
                  <a:schemeClr val="dk1"/>
                </a:solidFill>
                <a:latin typeface="Montserrat"/>
                <a:ea typeface="Montserrat"/>
                <a:cs typeface="Montserrat"/>
                <a:sym typeface="Montserrat"/>
              </a:rPr>
              <a:t>tutorial</a:t>
            </a:r>
            <a:r>
              <a:rPr lang="en" sz="1500">
                <a:solidFill>
                  <a:schemeClr val="dk1"/>
                </a:solidFill>
                <a:latin typeface="Montserrat"/>
                <a:ea typeface="Montserrat"/>
                <a:cs typeface="Montserrat"/>
                <a:sym typeface="Montserrat"/>
              </a:rPr>
              <a:t> llamado </a:t>
            </a:r>
            <a:r>
              <a:rPr b="1" lang="en" sz="1500" u="sng">
                <a:solidFill>
                  <a:schemeClr val="hlink"/>
                </a:solidFill>
                <a:latin typeface="Montserrat"/>
                <a:ea typeface="Montserrat"/>
                <a:cs typeface="Montserrat"/>
                <a:sym typeface="Montserrat"/>
                <a:hlinkClick r:id="rId4"/>
              </a:rPr>
              <a:t>Hello Python</a:t>
            </a:r>
            <a:r>
              <a:rPr b="1" lang="en" sz="1500">
                <a:solidFill>
                  <a:srgbClr val="E8E7E3"/>
                </a:solidFill>
              </a:rPr>
              <a:t>💻🐍</a:t>
            </a:r>
            <a:r>
              <a:rPr lang="en" sz="1500">
                <a:solidFill>
                  <a:schemeClr val="dk1"/>
                </a:solidFill>
                <a:latin typeface="Montserrat"/>
                <a:ea typeface="Montserrat"/>
                <a:cs typeface="Montserrat"/>
                <a:sym typeface="Montserrat"/>
              </a:rPr>
              <a:t>, para finalmente ejecutar nuestro primer </a:t>
            </a:r>
            <a:r>
              <a:rPr b="1" lang="en" sz="1500" u="sng">
                <a:solidFill>
                  <a:schemeClr val="hlink"/>
                </a:solidFill>
                <a:latin typeface="Montserrat"/>
                <a:ea typeface="Montserrat"/>
                <a:cs typeface="Montserrat"/>
                <a:sym typeface="Montserrat"/>
                <a:hlinkClick r:id="rId5"/>
              </a:rPr>
              <a:t>ejercicio</a:t>
            </a:r>
            <a:r>
              <a:rPr b="1" lang="en" sz="1500">
                <a:solidFill>
                  <a:srgbClr val="E8E7E3"/>
                </a:solidFill>
              </a:rPr>
              <a:t>🐱‍💻 </a:t>
            </a:r>
            <a:r>
              <a:rPr lang="en" sz="1500">
                <a:solidFill>
                  <a:schemeClr val="dk1"/>
                </a:solidFill>
                <a:latin typeface="Montserrat"/>
                <a:ea typeface="Montserrat"/>
                <a:cs typeface="Montserrat"/>
                <a:sym typeface="Montserrat"/>
              </a:rPr>
              <a:t> acerca de la sintaxis, variables y números</a:t>
            </a:r>
            <a:r>
              <a:rPr lang="en" sz="1500">
                <a:solidFill>
                  <a:srgbClr val="E8E7E3"/>
                </a:solidFill>
              </a:rPr>
              <a:t>🤖💜</a:t>
            </a:r>
            <a:r>
              <a:rPr lang="en" sz="1500">
                <a:solidFill>
                  <a:schemeClr val="dk1"/>
                </a:solidFill>
                <a:latin typeface="Montserrat"/>
                <a:ea typeface="Montserrat"/>
                <a:cs typeface="Montserrat"/>
                <a:sym typeface="Montserrat"/>
              </a:rPr>
              <a:t> en Python.</a:t>
            </a:r>
            <a:endParaRPr sz="1500">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5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9"/>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41848"/>
                </a:solidFill>
                <a:latin typeface="Montserrat"/>
                <a:ea typeface="Montserrat"/>
                <a:cs typeface="Montserrat"/>
                <a:sym typeface="Montserrat"/>
              </a:rPr>
              <a:t>Agenda</a:t>
            </a:r>
            <a:endParaRPr/>
          </a:p>
        </p:txBody>
      </p:sp>
      <p:pic>
        <p:nvPicPr>
          <p:cNvPr id="226" name="Google Shape;226;p4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7" name="Google Shape;227;p49"/>
          <p:cNvSpPr txBox="1"/>
          <p:nvPr/>
        </p:nvSpPr>
        <p:spPr>
          <a:xfrm>
            <a:off x="538650" y="1049400"/>
            <a:ext cx="8066700" cy="340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rgbClr val="1F1F1F"/>
                </a:solidFill>
                <a:highlight>
                  <a:srgbClr val="FFFFFF"/>
                </a:highlight>
                <a:latin typeface="Montserrat"/>
                <a:ea typeface="Montserrat"/>
                <a:cs typeface="Montserrat"/>
                <a:sym typeface="Montserrat"/>
              </a:rPr>
              <a:t>6:30 - 6:35</a:t>
            </a:r>
            <a:r>
              <a:rPr b="1" lang="en" sz="1900">
                <a:solidFill>
                  <a:srgbClr val="1F1F1F"/>
                </a:solidFill>
                <a:highlight>
                  <a:srgbClr val="FFFFFF"/>
                </a:highlight>
                <a:latin typeface="Montserrat"/>
                <a:ea typeface="Montserrat"/>
                <a:cs typeface="Montserrat"/>
                <a:sym typeface="Montserrat"/>
              </a:rPr>
              <a:t> </a:t>
            </a:r>
            <a:r>
              <a:rPr lang="en" sz="1900">
                <a:solidFill>
                  <a:srgbClr val="1F1F1F"/>
                </a:solidFill>
                <a:highlight>
                  <a:srgbClr val="FFFFFF"/>
                </a:highlight>
                <a:latin typeface="Montserrat"/>
                <a:ea typeface="Montserrat"/>
                <a:cs typeface="Montserrat"/>
                <a:sym typeface="Montserrat"/>
              </a:rPr>
              <a:t>PM</a:t>
            </a:r>
            <a:r>
              <a:rPr b="1" lang="en" sz="1900">
                <a:solidFill>
                  <a:srgbClr val="1F1F1F"/>
                </a:solidFill>
                <a:highlight>
                  <a:srgbClr val="FFFFFF"/>
                </a:highlight>
                <a:latin typeface="Montserrat"/>
                <a:ea typeface="Montserrat"/>
                <a:cs typeface="Montserrat"/>
                <a:sym typeface="Montserrat"/>
              </a:rPr>
              <a:t> Saludos </a:t>
            </a:r>
            <a:r>
              <a:rPr lang="en" sz="1900">
                <a:solidFill>
                  <a:srgbClr val="1F1F1F"/>
                </a:solidFill>
                <a:highlight>
                  <a:srgbClr val="FFFFFF"/>
                </a:highlight>
                <a:latin typeface="Montserrat"/>
                <a:ea typeface="Montserrat"/>
                <a:cs typeface="Montserrat"/>
                <a:sym typeface="Montserrat"/>
              </a:rPr>
              <a:t>y</a:t>
            </a:r>
            <a:r>
              <a:rPr b="1" lang="en" sz="1900">
                <a:solidFill>
                  <a:srgbClr val="1F1F1F"/>
                </a:solidFill>
                <a:highlight>
                  <a:srgbClr val="FFFFFF"/>
                </a:highlight>
                <a:latin typeface="Montserrat"/>
                <a:ea typeface="Montserrat"/>
                <a:cs typeface="Montserrat"/>
                <a:sym typeface="Montserrat"/>
              </a:rPr>
              <a:t> anuncios.</a:t>
            </a:r>
            <a:endParaRPr b="1" sz="1900">
              <a:solidFill>
                <a:srgbClr val="1F1F1F"/>
              </a:solidFill>
              <a:highlight>
                <a:srgbClr val="FFFFFF"/>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900">
                <a:solidFill>
                  <a:srgbClr val="1F1F1F"/>
                </a:solidFill>
                <a:highlight>
                  <a:schemeClr val="lt1"/>
                </a:highlight>
                <a:latin typeface="Montserrat"/>
                <a:ea typeface="Montserrat"/>
                <a:cs typeface="Montserrat"/>
                <a:sym typeface="Montserrat"/>
              </a:rPr>
              <a:t>6:35 - 6:40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rgbClr val="1F1F1F"/>
                </a:solidFill>
                <a:highlight>
                  <a:schemeClr val="lt1"/>
                </a:highlight>
                <a:latin typeface="Montserrat"/>
                <a:ea typeface="Montserrat"/>
                <a:cs typeface="Montserrat"/>
                <a:sym typeface="Montserrat"/>
              </a:rPr>
              <a:t> Objetivos </a:t>
            </a:r>
            <a:r>
              <a:rPr lang="en" sz="1900">
                <a:solidFill>
                  <a:srgbClr val="1F1F1F"/>
                </a:solidFill>
                <a:highlight>
                  <a:schemeClr val="lt1"/>
                </a:highlight>
                <a:latin typeface="Montserrat"/>
                <a:ea typeface="Montserrat"/>
                <a:cs typeface="Montserrat"/>
                <a:sym typeface="Montserrat"/>
              </a:rPr>
              <a:t>de</a:t>
            </a:r>
            <a:r>
              <a:rPr b="1" lang="en" sz="1900">
                <a:solidFill>
                  <a:srgbClr val="1F1F1F"/>
                </a:solidFill>
                <a:highlight>
                  <a:schemeClr val="lt1"/>
                </a:highlight>
                <a:latin typeface="Montserrat"/>
                <a:ea typeface="Montserrat"/>
                <a:cs typeface="Montserrat"/>
                <a:sym typeface="Montserrat"/>
              </a:rPr>
              <a:t> aprendizaje.</a:t>
            </a:r>
            <a:endParaRPr b="1" sz="19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900">
                <a:solidFill>
                  <a:srgbClr val="1F1F1F"/>
                </a:solidFill>
                <a:highlight>
                  <a:schemeClr val="lt1"/>
                </a:highlight>
                <a:latin typeface="Montserrat"/>
                <a:ea typeface="Montserrat"/>
                <a:cs typeface="Montserrat"/>
                <a:sym typeface="Montserrat"/>
              </a:rPr>
              <a:t>6:40 - 7:10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chemeClr val="dk1"/>
                </a:solidFill>
                <a:latin typeface="Montserrat"/>
                <a:ea typeface="Montserrat"/>
                <a:cs typeface="Montserrat"/>
                <a:sym typeface="Montserrat"/>
              </a:rPr>
              <a:t> Introducción al Master Data Science + AI</a:t>
            </a:r>
            <a:endParaRPr b="1" sz="19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900">
                <a:solidFill>
                  <a:srgbClr val="1F1F1F"/>
                </a:solidFill>
                <a:highlight>
                  <a:schemeClr val="lt1"/>
                </a:highlight>
                <a:latin typeface="Montserrat"/>
                <a:ea typeface="Montserrat"/>
                <a:cs typeface="Montserrat"/>
                <a:sym typeface="Montserrat"/>
              </a:rPr>
              <a:t>7:10 - 7:40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chemeClr val="dk1"/>
                </a:solidFill>
                <a:latin typeface="Montserrat"/>
                <a:ea typeface="Montserrat"/>
                <a:cs typeface="Montserrat"/>
                <a:sym typeface="Montserrat"/>
              </a:rPr>
              <a:t> Introducción Data Science (Parte 1)</a:t>
            </a:r>
            <a:endParaRPr b="1" sz="19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900">
                <a:solidFill>
                  <a:srgbClr val="1F1F1F"/>
                </a:solidFill>
                <a:highlight>
                  <a:schemeClr val="lt1"/>
                </a:highlight>
                <a:latin typeface="Montserrat"/>
                <a:ea typeface="Montserrat"/>
                <a:cs typeface="Montserrat"/>
                <a:sym typeface="Montserrat"/>
              </a:rPr>
              <a:t>7:40 - 7:55</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rgbClr val="1F1F1F"/>
                </a:solidFill>
                <a:highlight>
                  <a:schemeClr val="lt1"/>
                </a:highlight>
                <a:latin typeface="Montserrat"/>
                <a:ea typeface="Montserrat"/>
                <a:cs typeface="Montserrat"/>
                <a:sym typeface="Montserrat"/>
              </a:rPr>
              <a:t> BREAK.</a:t>
            </a:r>
            <a:endParaRPr b="1" sz="1900">
              <a:solidFill>
                <a:srgbClr val="1F1F1F"/>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lang="en" sz="1900">
                <a:solidFill>
                  <a:srgbClr val="1F1F1F"/>
                </a:solidFill>
                <a:highlight>
                  <a:schemeClr val="lt1"/>
                </a:highlight>
                <a:latin typeface="Montserrat"/>
                <a:ea typeface="Montserrat"/>
                <a:cs typeface="Montserrat"/>
                <a:sym typeface="Montserrat"/>
              </a:rPr>
              <a:t>8:00 - 9:20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chemeClr val="dk1"/>
                </a:solidFill>
                <a:latin typeface="Montserrat"/>
                <a:ea typeface="Montserrat"/>
                <a:cs typeface="Montserrat"/>
                <a:sym typeface="Montserrat"/>
              </a:rPr>
              <a:t> Introducción Data Science (Parte 2)</a:t>
            </a:r>
            <a:endParaRPr b="1" sz="19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 sz="1900">
                <a:solidFill>
                  <a:srgbClr val="1F1F1F"/>
                </a:solidFill>
                <a:highlight>
                  <a:schemeClr val="lt1"/>
                </a:highlight>
                <a:latin typeface="Montserrat"/>
                <a:ea typeface="Montserrat"/>
                <a:cs typeface="Montserrat"/>
                <a:sym typeface="Montserrat"/>
              </a:rPr>
              <a:t>9:20 - 9:30</a:t>
            </a:r>
            <a:r>
              <a:rPr b="1" lang="en" sz="1900">
                <a:solidFill>
                  <a:srgbClr val="1F1F1F"/>
                </a:solidFill>
                <a:highlight>
                  <a:schemeClr val="lt1"/>
                </a:highlight>
                <a:latin typeface="Montserrat"/>
                <a:ea typeface="Montserrat"/>
                <a:cs typeface="Montserrat"/>
                <a:sym typeface="Montserrat"/>
              </a:rPr>
              <a:t> </a:t>
            </a:r>
            <a:r>
              <a:rPr lang="en" sz="1900">
                <a:solidFill>
                  <a:srgbClr val="1F1F1F"/>
                </a:solidFill>
                <a:highlight>
                  <a:schemeClr val="lt1"/>
                </a:highlight>
                <a:latin typeface="Montserrat"/>
                <a:ea typeface="Montserrat"/>
                <a:cs typeface="Montserrat"/>
                <a:sym typeface="Montserrat"/>
              </a:rPr>
              <a:t>PM</a:t>
            </a:r>
            <a:r>
              <a:rPr b="1" lang="en" sz="1900">
                <a:solidFill>
                  <a:srgbClr val="1F1F1F"/>
                </a:solidFill>
                <a:highlight>
                  <a:schemeClr val="lt1"/>
                </a:highlight>
                <a:latin typeface="Montserrat"/>
                <a:ea typeface="Montserrat"/>
                <a:cs typeface="Montserrat"/>
                <a:sym typeface="Montserrat"/>
              </a:rPr>
              <a:t> </a:t>
            </a:r>
            <a:r>
              <a:rPr b="1" lang="en" sz="1900">
                <a:solidFill>
                  <a:schemeClr val="dk1"/>
                </a:solidFill>
                <a:latin typeface="Montserrat"/>
                <a:ea typeface="Montserrat"/>
                <a:cs typeface="Montserrat"/>
                <a:sym typeface="Montserrat"/>
              </a:rPr>
              <a:t>Preguntas</a:t>
            </a:r>
            <a:endParaRPr b="1" sz="1900">
              <a:solidFill>
                <a:schemeClr val="dk1"/>
              </a:solidFill>
              <a:latin typeface="Montserrat"/>
              <a:ea typeface="Montserrat"/>
              <a:cs typeface="Montserrat"/>
              <a:sym typeface="Montserrat"/>
            </a:endParaRPr>
          </a:p>
        </p:txBody>
      </p:sp>
      <p:pic>
        <p:nvPicPr>
          <p:cNvPr id="228" name="Google Shape;228;p49"/>
          <p:cNvPicPr preferRelativeResize="0"/>
          <p:nvPr/>
        </p:nvPicPr>
        <p:blipFill rotWithShape="1">
          <a:blip r:embed="rId4">
            <a:alphaModFix/>
          </a:blip>
          <a:srcRect b="0" l="0" r="0" t="0"/>
          <a:stretch/>
        </p:blipFill>
        <p:spPr>
          <a:xfrm rot="1482258">
            <a:off x="8251437" y="4190025"/>
            <a:ext cx="607550" cy="60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50"/>
          <p:cNvSpPr txBox="1"/>
          <p:nvPr/>
        </p:nvSpPr>
        <p:spPr>
          <a:xfrm>
            <a:off x="548850" y="222900"/>
            <a:ext cx="72708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441848"/>
                </a:solidFill>
                <a:latin typeface="Montserrat"/>
                <a:ea typeface="Montserrat"/>
                <a:cs typeface="Montserrat"/>
                <a:sym typeface="Montserrat"/>
              </a:rPr>
              <a:t>Agenda</a:t>
            </a:r>
            <a:endParaRPr b="0" i="0" sz="1400" u="none" cap="none" strike="noStrike">
              <a:solidFill>
                <a:srgbClr val="000000"/>
              </a:solidFill>
              <a:latin typeface="Arial"/>
              <a:ea typeface="Arial"/>
              <a:cs typeface="Arial"/>
              <a:sym typeface="Arial"/>
            </a:endParaRPr>
          </a:p>
        </p:txBody>
      </p:sp>
      <p:pic>
        <p:nvPicPr>
          <p:cNvPr id="234" name="Google Shape;234;p50"/>
          <p:cNvPicPr preferRelativeResize="0"/>
          <p:nvPr/>
        </p:nvPicPr>
        <p:blipFill rotWithShape="1">
          <a:blip r:embed="rId3">
            <a:alphaModFix/>
          </a:blip>
          <a:srcRect b="0" l="0" r="0" t="0"/>
          <a:stretch/>
        </p:blipFill>
        <p:spPr>
          <a:xfrm>
            <a:off x="8153775" y="4767850"/>
            <a:ext cx="802874" cy="185675"/>
          </a:xfrm>
          <a:prstGeom prst="rect">
            <a:avLst/>
          </a:prstGeom>
          <a:noFill/>
          <a:ln>
            <a:noFill/>
          </a:ln>
        </p:spPr>
      </p:pic>
      <p:pic>
        <p:nvPicPr>
          <p:cNvPr id="235" name="Google Shape;235;p50"/>
          <p:cNvPicPr preferRelativeResize="0"/>
          <p:nvPr/>
        </p:nvPicPr>
        <p:blipFill rotWithShape="1">
          <a:blip r:embed="rId4">
            <a:alphaModFix/>
          </a:blip>
          <a:srcRect b="11316" l="6076" r="0" t="0"/>
          <a:stretch/>
        </p:blipFill>
        <p:spPr>
          <a:xfrm flipH="1">
            <a:off x="6539600" y="1207200"/>
            <a:ext cx="2489075" cy="3017824"/>
          </a:xfrm>
          <a:prstGeom prst="rect">
            <a:avLst/>
          </a:prstGeom>
          <a:noFill/>
          <a:ln>
            <a:noFill/>
          </a:ln>
        </p:spPr>
      </p:pic>
      <p:sp>
        <p:nvSpPr>
          <p:cNvPr id="236" name="Google Shape;236;p50"/>
          <p:cNvSpPr txBox="1"/>
          <p:nvPr/>
        </p:nvSpPr>
        <p:spPr>
          <a:xfrm>
            <a:off x="548850" y="1049400"/>
            <a:ext cx="7270800" cy="380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n" sz="1600" u="none" cap="none" strike="noStrike">
                <a:solidFill>
                  <a:srgbClr val="1F1F1F"/>
                </a:solidFill>
                <a:highlight>
                  <a:srgbClr val="FFFFFF"/>
                </a:highlight>
                <a:latin typeface="Montserrat"/>
                <a:ea typeface="Montserrat"/>
                <a:cs typeface="Montserrat"/>
                <a:sym typeface="Montserrat"/>
              </a:rPr>
              <a:t>6:30 - 6:35</a:t>
            </a:r>
            <a:r>
              <a:rPr b="1" i="0" lang="en" sz="1600" u="none" cap="none" strike="noStrike">
                <a:solidFill>
                  <a:srgbClr val="1F1F1F"/>
                </a:solidFill>
                <a:highlight>
                  <a:srgbClr val="FFFFFF"/>
                </a:highlight>
                <a:latin typeface="Montserrat"/>
                <a:ea typeface="Montserrat"/>
                <a:cs typeface="Montserrat"/>
                <a:sym typeface="Montserrat"/>
              </a:rPr>
              <a:t> </a:t>
            </a:r>
            <a:r>
              <a:rPr b="0" i="0" lang="en" sz="1600" u="none" cap="none" strike="noStrike">
                <a:solidFill>
                  <a:srgbClr val="1F1F1F"/>
                </a:solidFill>
                <a:highlight>
                  <a:srgbClr val="FFFFFF"/>
                </a:highlight>
                <a:latin typeface="Montserrat"/>
                <a:ea typeface="Montserrat"/>
                <a:cs typeface="Montserrat"/>
                <a:sym typeface="Montserrat"/>
              </a:rPr>
              <a:t>PM</a:t>
            </a:r>
            <a:r>
              <a:rPr b="1" i="0" lang="en" sz="1600" u="none" cap="none" strike="noStrike">
                <a:solidFill>
                  <a:srgbClr val="1F1F1F"/>
                </a:solidFill>
                <a:highlight>
                  <a:srgbClr val="FFFFFF"/>
                </a:highlight>
                <a:latin typeface="Montserrat"/>
                <a:ea typeface="Montserrat"/>
                <a:cs typeface="Montserrat"/>
                <a:sym typeface="Montserrat"/>
              </a:rPr>
              <a:t> Saludos </a:t>
            </a:r>
            <a:r>
              <a:rPr b="0" i="0" lang="en" sz="1600" u="none" cap="none" strike="noStrike">
                <a:solidFill>
                  <a:srgbClr val="1F1F1F"/>
                </a:solidFill>
                <a:highlight>
                  <a:srgbClr val="FFFFFF"/>
                </a:highlight>
                <a:latin typeface="Montserrat"/>
                <a:ea typeface="Montserrat"/>
                <a:cs typeface="Montserrat"/>
                <a:sym typeface="Montserrat"/>
              </a:rPr>
              <a:t>y</a:t>
            </a:r>
            <a:r>
              <a:rPr b="1" i="0" lang="en" sz="1600" u="none" cap="none" strike="noStrike">
                <a:solidFill>
                  <a:srgbClr val="1F1F1F"/>
                </a:solidFill>
                <a:highlight>
                  <a:srgbClr val="FFFFFF"/>
                </a:highlight>
                <a:latin typeface="Montserrat"/>
                <a:ea typeface="Montserrat"/>
                <a:cs typeface="Montserrat"/>
                <a:sym typeface="Montserrat"/>
              </a:rPr>
              <a:t> anuncios.</a:t>
            </a:r>
            <a:endParaRPr b="1" i="0" sz="1600" u="none" cap="none" strike="noStrike">
              <a:solidFill>
                <a:srgbClr val="1F1F1F"/>
              </a:solidFill>
              <a:highlight>
                <a:srgbClr val="FFFFFF"/>
              </a:highlight>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700"/>
              <a:buFont typeface="Arial"/>
              <a:buNone/>
            </a:pPr>
            <a:r>
              <a:rPr b="0" i="0" lang="en" sz="1600" u="none" cap="none" strike="noStrike">
                <a:solidFill>
                  <a:srgbClr val="1F1F1F"/>
                </a:solidFill>
                <a:highlight>
                  <a:schemeClr val="lt1"/>
                </a:highlight>
                <a:latin typeface="Montserrat"/>
                <a:ea typeface="Montserrat"/>
                <a:cs typeface="Montserrat"/>
                <a:sym typeface="Montserrat"/>
              </a:rPr>
              <a:t>6:35 - 6:40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Objetivos </a:t>
            </a:r>
            <a:r>
              <a:rPr lang="en" sz="1600">
                <a:solidFill>
                  <a:srgbClr val="1F1F1F"/>
                </a:solidFill>
                <a:highlight>
                  <a:schemeClr val="lt1"/>
                </a:highlight>
                <a:latin typeface="Montserrat"/>
                <a:ea typeface="Montserrat"/>
                <a:cs typeface="Montserrat"/>
                <a:sym typeface="Montserrat"/>
              </a:rPr>
              <a:t>de la</a:t>
            </a:r>
            <a:r>
              <a:rPr b="1" lang="en" sz="1600">
                <a:solidFill>
                  <a:srgbClr val="1F1F1F"/>
                </a:solidFill>
                <a:highlight>
                  <a:schemeClr val="lt1"/>
                </a:highlight>
                <a:latin typeface="Montserrat"/>
                <a:ea typeface="Montserrat"/>
                <a:cs typeface="Montserrat"/>
                <a:sym typeface="Montserrat"/>
              </a:rPr>
              <a:t> sesión.</a:t>
            </a:r>
            <a:endParaRPr b="1" sz="1600">
              <a:solidFill>
                <a:srgbClr val="1F1F1F"/>
              </a:solidFill>
              <a:highlight>
                <a:schemeClr val="lt1"/>
              </a:highlight>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700"/>
              <a:buFont typeface="Arial"/>
              <a:buNone/>
            </a:pPr>
            <a:r>
              <a:rPr lang="en" sz="1600">
                <a:solidFill>
                  <a:srgbClr val="1F1F1F"/>
                </a:solidFill>
                <a:highlight>
                  <a:schemeClr val="lt1"/>
                </a:highlight>
                <a:latin typeface="Montserrat"/>
                <a:ea typeface="Montserrat"/>
                <a:cs typeface="Montserrat"/>
                <a:sym typeface="Montserrat"/>
              </a:rPr>
              <a:t>6:35 - 7:00</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PM</a:t>
            </a:r>
            <a:r>
              <a:rPr b="1" lang="en" sz="1600">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Introducción al</a:t>
            </a:r>
            <a:r>
              <a:rPr b="1" lang="en" sz="1600">
                <a:solidFill>
                  <a:srgbClr val="1F1F1F"/>
                </a:solidFill>
                <a:highlight>
                  <a:schemeClr val="lt1"/>
                </a:highlight>
                <a:latin typeface="Montserrat"/>
                <a:ea typeface="Montserrat"/>
                <a:cs typeface="Montserrat"/>
                <a:sym typeface="Montserrat"/>
              </a:rPr>
              <a:t> Master Data Science + AI</a:t>
            </a:r>
            <a:endParaRPr b="1" sz="1600">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1700"/>
              <a:buFont typeface="Arial"/>
              <a:buNone/>
            </a:pPr>
            <a:r>
              <a:rPr lang="en" sz="1600">
                <a:solidFill>
                  <a:srgbClr val="1F1F1F"/>
                </a:solidFill>
                <a:highlight>
                  <a:schemeClr val="lt1"/>
                </a:highlight>
                <a:latin typeface="Montserrat"/>
                <a:ea typeface="Montserrat"/>
                <a:cs typeface="Montserrat"/>
                <a:sym typeface="Montserrat"/>
              </a:rPr>
              <a:t>7:1</a:t>
            </a:r>
            <a:r>
              <a:rPr b="0" i="0" lang="en" sz="1600" u="none" cap="none" strike="noStrike">
                <a:solidFill>
                  <a:srgbClr val="1F1F1F"/>
                </a:solidFill>
                <a:highlight>
                  <a:schemeClr val="lt1"/>
                </a:highlight>
                <a:latin typeface="Montserrat"/>
                <a:ea typeface="Montserrat"/>
                <a:cs typeface="Montserrat"/>
                <a:sym typeface="Montserrat"/>
              </a:rPr>
              <a:t>0 - 7:</a:t>
            </a:r>
            <a:r>
              <a:rPr lang="en" sz="1600">
                <a:solidFill>
                  <a:srgbClr val="1F1F1F"/>
                </a:solidFill>
                <a:highlight>
                  <a:schemeClr val="lt1"/>
                </a:highlight>
                <a:latin typeface="Montserrat"/>
                <a:ea typeface="Montserrat"/>
                <a:cs typeface="Montserrat"/>
                <a:sym typeface="Montserrat"/>
              </a:rPr>
              <a:t>1</a:t>
            </a:r>
            <a:r>
              <a:rPr b="0" i="0" lang="en" sz="1600" u="none" cap="none" strike="noStrike">
                <a:solidFill>
                  <a:srgbClr val="1F1F1F"/>
                </a:solidFill>
                <a:highlight>
                  <a:schemeClr val="lt1"/>
                </a:highlight>
                <a:latin typeface="Montserrat"/>
                <a:ea typeface="Montserrat"/>
                <a:cs typeface="Montserrat"/>
                <a:sym typeface="Montserrat"/>
              </a:rPr>
              <a:t>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Presentación: </a:t>
            </a:r>
            <a:r>
              <a:rPr b="1" lang="en" sz="1600">
                <a:solidFill>
                  <a:srgbClr val="1F1F1F"/>
                </a:solidFill>
                <a:highlight>
                  <a:schemeClr val="lt1"/>
                </a:highlight>
                <a:latin typeface="Montserrat"/>
                <a:ea typeface="Montserrat"/>
                <a:cs typeface="Montserrat"/>
                <a:sym typeface="Montserrat"/>
              </a:rPr>
              <a:t>Introducción </a:t>
            </a:r>
            <a:r>
              <a:rPr lang="en" sz="1600">
                <a:solidFill>
                  <a:srgbClr val="1F1F1F"/>
                </a:solidFill>
                <a:highlight>
                  <a:schemeClr val="lt1"/>
                </a:highlight>
                <a:latin typeface="Montserrat"/>
                <a:ea typeface="Montserrat"/>
                <a:cs typeface="Montserrat"/>
                <a:sym typeface="Montserrat"/>
              </a:rPr>
              <a:t>a</a:t>
            </a:r>
            <a:r>
              <a:rPr b="1" lang="en" sz="1600">
                <a:solidFill>
                  <a:srgbClr val="1F1F1F"/>
                </a:solidFill>
                <a:highlight>
                  <a:schemeClr val="lt1"/>
                </a:highlight>
                <a:latin typeface="Montserrat"/>
                <a:ea typeface="Montserrat"/>
                <a:cs typeface="Montserrat"/>
                <a:sym typeface="Montserrat"/>
              </a:rPr>
              <a:t> la Programación con Python usando </a:t>
            </a:r>
            <a:r>
              <a:rPr b="1" lang="en" sz="1600" u="sng">
                <a:solidFill>
                  <a:schemeClr val="hlink"/>
                </a:solidFill>
                <a:highlight>
                  <a:schemeClr val="lt1"/>
                </a:highlight>
                <a:latin typeface="Montserrat"/>
                <a:ea typeface="Montserrat"/>
                <a:cs typeface="Montserrat"/>
                <a:sym typeface="Montserrat"/>
                <a:hlinkClick r:id="rId5"/>
              </a:rPr>
              <a:t>repl.it</a:t>
            </a:r>
            <a:r>
              <a:rPr b="0" i="0" lang="en" sz="1600" u="none" cap="none" strike="noStrike">
                <a:solidFill>
                  <a:srgbClr val="1F1F1F"/>
                </a:solidFill>
                <a:highlight>
                  <a:schemeClr val="lt1"/>
                </a:highlight>
                <a:latin typeface="Montserrat"/>
                <a:ea typeface="Montserrat"/>
                <a:cs typeface="Montserrat"/>
                <a:sym typeface="Montserrat"/>
              </a:rPr>
              <a:t>.</a:t>
            </a:r>
            <a:endParaRPr b="0"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7:</a:t>
            </a:r>
            <a:r>
              <a:rPr lang="en" sz="1600">
                <a:solidFill>
                  <a:srgbClr val="1F1F1F"/>
                </a:solidFill>
                <a:highlight>
                  <a:schemeClr val="lt1"/>
                </a:highlight>
                <a:latin typeface="Montserrat"/>
                <a:ea typeface="Montserrat"/>
                <a:cs typeface="Montserrat"/>
                <a:sym typeface="Montserrat"/>
              </a:rPr>
              <a:t>1</a:t>
            </a:r>
            <a:r>
              <a:rPr b="0" i="0" lang="en" sz="1600" u="none" cap="none" strike="noStrike">
                <a:solidFill>
                  <a:srgbClr val="1F1F1F"/>
                </a:solidFill>
                <a:highlight>
                  <a:schemeClr val="lt1"/>
                </a:highlight>
                <a:latin typeface="Montserrat"/>
                <a:ea typeface="Montserrat"/>
                <a:cs typeface="Montserrat"/>
                <a:sym typeface="Montserrat"/>
              </a:rPr>
              <a:t>0 - 7:</a:t>
            </a:r>
            <a:r>
              <a:rPr lang="en" sz="1600">
                <a:solidFill>
                  <a:srgbClr val="1F1F1F"/>
                </a:solidFill>
                <a:highlight>
                  <a:schemeClr val="lt1"/>
                </a:highlight>
                <a:latin typeface="Montserrat"/>
                <a:ea typeface="Montserrat"/>
                <a:cs typeface="Montserrat"/>
                <a:sym typeface="Montserrat"/>
              </a:rPr>
              <a:t>4</a:t>
            </a:r>
            <a:r>
              <a:rPr b="0" i="0" lang="en" sz="1600" u="none" cap="none" strike="noStrike">
                <a:solidFill>
                  <a:srgbClr val="1F1F1F"/>
                </a:solidFill>
                <a:highlight>
                  <a:schemeClr val="lt1"/>
                </a:highlight>
                <a:latin typeface="Montserrat"/>
                <a:ea typeface="Montserrat"/>
                <a:cs typeface="Montserrat"/>
                <a:sym typeface="Montserrat"/>
              </a:rPr>
              <a:t>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 </a:t>
            </a:r>
            <a:r>
              <a:rPr lang="en" sz="1600">
                <a:solidFill>
                  <a:srgbClr val="1F1F1F"/>
                </a:solidFill>
                <a:highlight>
                  <a:schemeClr val="lt1"/>
                </a:highlight>
                <a:latin typeface="Montserrat"/>
                <a:ea typeface="Montserrat"/>
                <a:cs typeface="Montserrat"/>
                <a:sym typeface="Montserrat"/>
              </a:rPr>
              <a:t>Actividad: </a:t>
            </a:r>
            <a:r>
              <a:rPr b="1" lang="en" sz="1600">
                <a:solidFill>
                  <a:srgbClr val="1F1F1F"/>
                </a:solidFill>
                <a:highlight>
                  <a:schemeClr val="lt1"/>
                </a:highlight>
                <a:latin typeface="Montserrat"/>
                <a:ea typeface="Montserrat"/>
                <a:cs typeface="Montserrat"/>
                <a:sym typeface="Montserrat"/>
              </a:rPr>
              <a:t>Hola mundo en Anaconda-&gt;Google Colab.</a:t>
            </a:r>
            <a:endParaRPr b="1"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7:20 - 8:00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a:t>
            </a:r>
            <a:r>
              <a:rPr i="0" lang="en" sz="1600" u="none" cap="none" strike="noStrike">
                <a:solidFill>
                  <a:srgbClr val="1F1F1F"/>
                </a:solidFill>
                <a:highlight>
                  <a:schemeClr val="lt1"/>
                </a:highlight>
                <a:latin typeface="Montserrat"/>
                <a:ea typeface="Montserrat"/>
                <a:cs typeface="Montserrat"/>
                <a:sym typeface="Montserrat"/>
              </a:rPr>
              <a:t>Crowd-coding</a:t>
            </a:r>
            <a:r>
              <a:rPr b="1" i="0" lang="en" sz="1600" u="none" cap="none" strike="noStrike">
                <a:solidFill>
                  <a:srgbClr val="1F1F1F"/>
                </a:solidFill>
                <a:highlight>
                  <a:schemeClr val="lt1"/>
                </a:highlight>
                <a:latin typeface="Montserrat"/>
                <a:ea typeface="Montserrat"/>
                <a:cs typeface="Montserrat"/>
                <a:sym typeface="Montserrat"/>
              </a:rPr>
              <a:t>:</a:t>
            </a:r>
            <a:r>
              <a:rPr b="1" lang="en" sz="1600">
                <a:solidFill>
                  <a:srgbClr val="1F1F1F"/>
                </a:solidFill>
                <a:highlight>
                  <a:schemeClr val="lt1"/>
                </a:highlight>
                <a:latin typeface="Montserrat"/>
                <a:ea typeface="Montserrat"/>
                <a:cs typeface="Montserrat"/>
                <a:sym typeface="Montserrat"/>
              </a:rPr>
              <a:t> </a:t>
            </a:r>
            <a:r>
              <a:rPr b="1" lang="en" sz="1600" u="sng">
                <a:solidFill>
                  <a:schemeClr val="hlink"/>
                </a:solidFill>
                <a:highlight>
                  <a:schemeClr val="lt1"/>
                </a:highlight>
                <a:latin typeface="Montserrat"/>
                <a:ea typeface="Montserrat"/>
                <a:cs typeface="Montserrat"/>
                <a:sym typeface="Montserrat"/>
                <a:hlinkClick r:id="rId6"/>
              </a:rPr>
              <a:t>Hello Python</a:t>
            </a:r>
            <a:r>
              <a:rPr b="1" lang="en" sz="1600">
                <a:solidFill>
                  <a:srgbClr val="1F1F1F"/>
                </a:solidFill>
                <a:highlight>
                  <a:schemeClr val="lt1"/>
                </a:highlight>
                <a:latin typeface="Montserrat"/>
                <a:ea typeface="Montserrat"/>
                <a:cs typeface="Montserrat"/>
                <a:sym typeface="Montserrat"/>
              </a:rPr>
              <a:t>.</a:t>
            </a:r>
            <a:endParaRPr b="0"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8:00 - 8:15</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a:t>
            </a:r>
            <a:r>
              <a:rPr i="0" lang="en" sz="1600" u="none" cap="none" strike="noStrike">
                <a:solidFill>
                  <a:srgbClr val="1F1F1F"/>
                </a:solidFill>
                <a:highlight>
                  <a:schemeClr val="lt1"/>
                </a:highlight>
                <a:latin typeface="Montserrat"/>
                <a:ea typeface="Montserrat"/>
                <a:cs typeface="Montserrat"/>
                <a:sym typeface="Montserrat"/>
              </a:rPr>
              <a:t>BREA</a:t>
            </a:r>
            <a:r>
              <a:rPr lang="en" sz="1600">
                <a:solidFill>
                  <a:srgbClr val="1F1F1F"/>
                </a:solidFill>
                <a:highlight>
                  <a:schemeClr val="lt1"/>
                </a:highlight>
                <a:latin typeface="Montserrat"/>
                <a:ea typeface="Montserrat"/>
                <a:cs typeface="Montserrat"/>
                <a:sym typeface="Montserrat"/>
              </a:rPr>
              <a:t>K.</a:t>
            </a:r>
            <a:endParaRPr b="1"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8:15 - 9:</a:t>
            </a:r>
            <a:r>
              <a:rPr lang="en" sz="1600">
                <a:solidFill>
                  <a:srgbClr val="1F1F1F"/>
                </a:solidFill>
                <a:highlight>
                  <a:schemeClr val="lt1"/>
                </a:highlight>
                <a:latin typeface="Montserrat"/>
                <a:ea typeface="Montserrat"/>
                <a:cs typeface="Montserrat"/>
                <a:sym typeface="Montserrat"/>
              </a:rPr>
              <a:t>0</a:t>
            </a:r>
            <a:r>
              <a:rPr b="0" i="0" lang="en" sz="1600" u="none" cap="none" strike="noStrike">
                <a:solidFill>
                  <a:srgbClr val="1F1F1F"/>
                </a:solidFill>
                <a:highlight>
                  <a:schemeClr val="lt1"/>
                </a:highlight>
                <a:latin typeface="Montserrat"/>
                <a:ea typeface="Montserrat"/>
                <a:cs typeface="Montserrat"/>
                <a:sym typeface="Montserrat"/>
              </a:rPr>
              <a:t>0</a:t>
            </a:r>
            <a:r>
              <a:rPr b="1" i="0" lang="en" sz="1600" u="none" cap="none" strike="noStrike">
                <a:solidFill>
                  <a:srgbClr val="1F1F1F"/>
                </a:solidFill>
                <a:highlight>
                  <a:schemeClr val="lt1"/>
                </a:highlight>
                <a:latin typeface="Montserrat"/>
                <a:ea typeface="Montserrat"/>
                <a:cs typeface="Montserrat"/>
                <a:sym typeface="Montserrat"/>
              </a:rPr>
              <a:t> </a:t>
            </a:r>
            <a:r>
              <a:rPr b="0" i="0" lang="en" sz="1600" u="none" cap="none" strike="noStrike">
                <a:solidFill>
                  <a:srgbClr val="1F1F1F"/>
                </a:solidFill>
                <a:highlight>
                  <a:schemeClr val="lt1"/>
                </a:highlight>
                <a:latin typeface="Montserrat"/>
                <a:ea typeface="Montserrat"/>
                <a:cs typeface="Montserrat"/>
                <a:sym typeface="Montserrat"/>
              </a:rPr>
              <a:t>PM</a:t>
            </a:r>
            <a:r>
              <a:rPr b="1" i="0" lang="en" sz="1600" u="none" cap="none" strike="noStrike">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Challenge</a:t>
            </a:r>
            <a:r>
              <a:rPr b="1" i="0" lang="en" sz="1600" u="none" cap="none" strike="noStrike">
                <a:solidFill>
                  <a:srgbClr val="1F1F1F"/>
                </a:solidFill>
                <a:highlight>
                  <a:schemeClr val="lt1"/>
                </a:highlight>
                <a:latin typeface="Montserrat"/>
                <a:ea typeface="Montserrat"/>
                <a:cs typeface="Montserrat"/>
                <a:sym typeface="Montserrat"/>
              </a:rPr>
              <a:t>: </a:t>
            </a:r>
            <a:r>
              <a:rPr b="1" lang="en" sz="1600" u="sng">
                <a:solidFill>
                  <a:schemeClr val="hlink"/>
                </a:solidFill>
                <a:highlight>
                  <a:schemeClr val="lt1"/>
                </a:highlight>
                <a:latin typeface="Montserrat"/>
                <a:ea typeface="Montserrat"/>
                <a:cs typeface="Montserrat"/>
                <a:sym typeface="Montserrat"/>
                <a:hlinkClick r:id="rId7"/>
              </a:rPr>
              <a:t>Sintaxis, Variables y Números</a:t>
            </a:r>
            <a:r>
              <a:rPr b="1" lang="en" sz="1600">
                <a:solidFill>
                  <a:srgbClr val="1F1F1F"/>
                </a:solidFill>
                <a:highlight>
                  <a:schemeClr val="lt1"/>
                </a:highlight>
                <a:latin typeface="Montserrat"/>
                <a:ea typeface="Montserrat"/>
                <a:cs typeface="Montserrat"/>
                <a:sym typeface="Montserrat"/>
              </a:rPr>
              <a:t>.</a:t>
            </a:r>
            <a:endParaRPr b="1" i="0" sz="1600" u="none" cap="none" strike="noStrike">
              <a:solidFill>
                <a:srgbClr val="1F1F1F"/>
              </a:solidFill>
              <a:highlight>
                <a:schemeClr val="lt1"/>
              </a:highlight>
              <a:latin typeface="Montserrat"/>
              <a:ea typeface="Montserrat"/>
              <a:cs typeface="Montserrat"/>
              <a:sym typeface="Montserrat"/>
            </a:endParaRPr>
          </a:p>
          <a:p>
            <a:pPr indent="0" lvl="0" marL="0" marR="0" rtl="0" algn="l">
              <a:lnSpc>
                <a:spcPct val="115000"/>
              </a:lnSpc>
              <a:spcBef>
                <a:spcPts val="1000"/>
              </a:spcBef>
              <a:spcAft>
                <a:spcPts val="1000"/>
              </a:spcAft>
              <a:buClr>
                <a:schemeClr val="dk1"/>
              </a:buClr>
              <a:buSzPts val="1100"/>
              <a:buFont typeface="Arial"/>
              <a:buNone/>
            </a:pPr>
            <a:r>
              <a:rPr b="0" i="0" lang="en" sz="1600" u="none" cap="none" strike="noStrike">
                <a:solidFill>
                  <a:srgbClr val="1F1F1F"/>
                </a:solidFill>
                <a:highlight>
                  <a:schemeClr val="lt1"/>
                </a:highlight>
                <a:latin typeface="Montserrat"/>
                <a:ea typeface="Montserrat"/>
                <a:cs typeface="Montserrat"/>
                <a:sym typeface="Montserrat"/>
              </a:rPr>
              <a:t>9:</a:t>
            </a:r>
            <a:r>
              <a:rPr lang="en" sz="1600">
                <a:solidFill>
                  <a:srgbClr val="1F1F1F"/>
                </a:solidFill>
                <a:highlight>
                  <a:schemeClr val="lt1"/>
                </a:highlight>
                <a:latin typeface="Montserrat"/>
                <a:ea typeface="Montserrat"/>
                <a:cs typeface="Montserrat"/>
                <a:sym typeface="Montserrat"/>
              </a:rPr>
              <a:t>0</a:t>
            </a:r>
            <a:r>
              <a:rPr b="0" i="0" lang="en" sz="1600" u="none" cap="none" strike="noStrike">
                <a:solidFill>
                  <a:srgbClr val="1F1F1F"/>
                </a:solidFill>
                <a:highlight>
                  <a:schemeClr val="lt1"/>
                </a:highlight>
                <a:latin typeface="Montserrat"/>
                <a:ea typeface="Montserrat"/>
                <a:cs typeface="Montserrat"/>
                <a:sym typeface="Montserrat"/>
              </a:rPr>
              <a:t>0 - 9:30 PM</a:t>
            </a:r>
            <a:r>
              <a:rPr b="1" i="0" lang="en" sz="1600" u="none" cap="none" strike="noStrike">
                <a:solidFill>
                  <a:srgbClr val="1F1F1F"/>
                </a:solidFill>
                <a:highlight>
                  <a:schemeClr val="lt1"/>
                </a:highlight>
                <a:latin typeface="Montserrat"/>
                <a:ea typeface="Montserrat"/>
                <a:cs typeface="Montserrat"/>
                <a:sym typeface="Montserrat"/>
              </a:rPr>
              <a:t> </a:t>
            </a:r>
            <a:r>
              <a:rPr lang="en" sz="1600">
                <a:solidFill>
                  <a:srgbClr val="1F1F1F"/>
                </a:solidFill>
                <a:highlight>
                  <a:schemeClr val="lt1"/>
                </a:highlight>
                <a:latin typeface="Montserrat"/>
                <a:ea typeface="Montserrat"/>
                <a:cs typeface="Montserrat"/>
                <a:sym typeface="Montserrat"/>
              </a:rPr>
              <a:t>Challenge</a:t>
            </a:r>
            <a:r>
              <a:rPr b="1" lang="en" sz="1600">
                <a:solidFill>
                  <a:srgbClr val="1F1F1F"/>
                </a:solidFill>
                <a:highlight>
                  <a:schemeClr val="lt1"/>
                </a:highlight>
                <a:latin typeface="Montserrat"/>
                <a:ea typeface="Montserrat"/>
                <a:cs typeface="Montserrat"/>
                <a:sym typeface="Montserrat"/>
              </a:rPr>
              <a:t>: </a:t>
            </a:r>
            <a:r>
              <a:rPr b="1" lang="en" sz="1600" u="sng">
                <a:solidFill>
                  <a:schemeClr val="hlink"/>
                </a:solidFill>
                <a:highlight>
                  <a:schemeClr val="lt1"/>
                </a:highlight>
                <a:latin typeface="Montserrat"/>
                <a:ea typeface="Montserrat"/>
                <a:cs typeface="Montserrat"/>
                <a:sym typeface="Montserrat"/>
                <a:hlinkClick r:id="rId8"/>
              </a:rPr>
              <a:t>Intro Python en Google Colab</a:t>
            </a:r>
            <a:r>
              <a:rPr b="1" i="0" lang="en" sz="1600" u="none" cap="none" strike="noStrike">
                <a:solidFill>
                  <a:srgbClr val="1F1F1F"/>
                </a:solidFill>
                <a:highlight>
                  <a:schemeClr val="lt1"/>
                </a:highlight>
                <a:latin typeface="Montserrat"/>
                <a:ea typeface="Montserrat"/>
                <a:cs typeface="Montserrat"/>
                <a:sym typeface="Montserrat"/>
              </a:rPr>
              <a:t>.</a:t>
            </a:r>
            <a:endParaRPr b="1" i="0" sz="1600" u="none" cap="none" strike="noStrike">
              <a:solidFill>
                <a:srgbClr val="1F1F1F"/>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